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1" r:id="rId4"/>
    <p:sldMasterId id="2147483712" r:id="rId5"/>
    <p:sldMasterId id="2147483713" r:id="rId6"/>
    <p:sldMasterId id="214748371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  <p:sldId id="390" r:id="rId143"/>
    <p:sldId id="391" r:id="rId144"/>
    <p:sldId id="392" r:id="rId145"/>
    <p:sldId id="393" r:id="rId146"/>
    <p:sldId id="394" r:id="rId147"/>
    <p:sldId id="395" r:id="rId148"/>
    <p:sldId id="396" r:id="rId149"/>
    <p:sldId id="397" r:id="rId150"/>
    <p:sldId id="398" r:id="rId151"/>
    <p:sldId id="399" r:id="rId152"/>
    <p:sldId id="400" r:id="rId153"/>
    <p:sldId id="401" r:id="rId154"/>
    <p:sldId id="402" r:id="rId155"/>
    <p:sldId id="403" r:id="rId156"/>
    <p:sldId id="404" r:id="rId157"/>
    <p:sldId id="405" r:id="rId158"/>
    <p:sldId id="406" r:id="rId159"/>
    <p:sldId id="407" r:id="rId160"/>
    <p:sldId id="408" r:id="rId161"/>
    <p:sldId id="409" r:id="rId162"/>
    <p:sldId id="410" r:id="rId163"/>
    <p:sldId id="411" r:id="rId164"/>
    <p:sldId id="412" r:id="rId165"/>
    <p:sldId id="413" r:id="rId166"/>
    <p:sldId id="414" r:id="rId167"/>
    <p:sldId id="415" r:id="rId168"/>
    <p:sldId id="416" r:id="rId169"/>
    <p:sldId id="417" r:id="rId170"/>
    <p:sldId id="418" r:id="rId171"/>
    <p:sldId id="419" r:id="rId172"/>
    <p:sldId id="420" r:id="rId173"/>
    <p:sldId id="421" r:id="rId174"/>
    <p:sldId id="422" r:id="rId175"/>
    <p:sldId id="423" r:id="rId176"/>
    <p:sldId id="424" r:id="rId177"/>
    <p:sldId id="425" r:id="rId178"/>
    <p:sldId id="426" r:id="rId179"/>
    <p:sldId id="427" r:id="rId180"/>
    <p:sldId id="428" r:id="rId181"/>
    <p:sldId id="429" r:id="rId182"/>
    <p:sldId id="430" r:id="rId183"/>
    <p:sldId id="431" r:id="rId184"/>
    <p:sldId id="432" r:id="rId185"/>
    <p:sldId id="433" r:id="rId186"/>
    <p:sldId id="434" r:id="rId187"/>
    <p:sldId id="435" r:id="rId188"/>
  </p:sldIdLst>
  <p:sldSz cy="5143500" cx="9144000"/>
  <p:notesSz cx="6858000" cy="9144000"/>
  <p:embeddedFontLst>
    <p:embeddedFont>
      <p:font typeface="Montserrat"/>
      <p:regular r:id="rId189"/>
      <p:bold r:id="rId190"/>
      <p:italic r:id="rId191"/>
      <p:boldItalic r:id="rId192"/>
    </p:embeddedFont>
    <p:embeddedFont>
      <p:font typeface="Roboto Mono"/>
      <p:regular r:id="rId193"/>
      <p:bold r:id="rId194"/>
      <p:italic r:id="rId195"/>
      <p:boldItalic r:id="rId1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24F5D5C-C573-417E-AB6B-8906D1C3E9D8}">
  <a:tblStyle styleId="{324F5D5C-C573-417E-AB6B-8906D1C3E9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190" Type="http://schemas.openxmlformats.org/officeDocument/2006/relationships/font" Target="fonts/Montserrat-bold.fntdata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194" Type="http://schemas.openxmlformats.org/officeDocument/2006/relationships/font" Target="fonts/RobotoMono-bold.fntdata"/><Relationship Id="rId43" Type="http://schemas.openxmlformats.org/officeDocument/2006/relationships/slide" Target="slides/slide35.xml"/><Relationship Id="rId193" Type="http://schemas.openxmlformats.org/officeDocument/2006/relationships/font" Target="fonts/RobotoMono-regular.fntdata"/><Relationship Id="rId46" Type="http://schemas.openxmlformats.org/officeDocument/2006/relationships/slide" Target="slides/slide38.xml"/><Relationship Id="rId192" Type="http://schemas.openxmlformats.org/officeDocument/2006/relationships/font" Target="fonts/Montserrat-boldItalic.fntdata"/><Relationship Id="rId45" Type="http://schemas.openxmlformats.org/officeDocument/2006/relationships/slide" Target="slides/slide37.xml"/><Relationship Id="rId191" Type="http://schemas.openxmlformats.org/officeDocument/2006/relationships/font" Target="fonts/Montserrat-italic.fntdata"/><Relationship Id="rId48" Type="http://schemas.openxmlformats.org/officeDocument/2006/relationships/slide" Target="slides/slide40.xml"/><Relationship Id="rId187" Type="http://schemas.openxmlformats.org/officeDocument/2006/relationships/slide" Target="slides/slide179.xml"/><Relationship Id="rId47" Type="http://schemas.openxmlformats.org/officeDocument/2006/relationships/slide" Target="slides/slide39.xml"/><Relationship Id="rId186" Type="http://schemas.openxmlformats.org/officeDocument/2006/relationships/slide" Target="slides/slide178.xml"/><Relationship Id="rId185" Type="http://schemas.openxmlformats.org/officeDocument/2006/relationships/slide" Target="slides/slide177.xml"/><Relationship Id="rId49" Type="http://schemas.openxmlformats.org/officeDocument/2006/relationships/slide" Target="slides/slide41.xml"/><Relationship Id="rId184" Type="http://schemas.openxmlformats.org/officeDocument/2006/relationships/slide" Target="slides/slide176.xml"/><Relationship Id="rId189" Type="http://schemas.openxmlformats.org/officeDocument/2006/relationships/font" Target="fonts/Montserrat-regular.fntdata"/><Relationship Id="rId188" Type="http://schemas.openxmlformats.org/officeDocument/2006/relationships/slide" Target="slides/slide180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183" Type="http://schemas.openxmlformats.org/officeDocument/2006/relationships/slide" Target="slides/slide175.xml"/><Relationship Id="rId32" Type="http://schemas.openxmlformats.org/officeDocument/2006/relationships/slide" Target="slides/slide24.xml"/><Relationship Id="rId182" Type="http://schemas.openxmlformats.org/officeDocument/2006/relationships/slide" Target="slides/slide174.xml"/><Relationship Id="rId35" Type="http://schemas.openxmlformats.org/officeDocument/2006/relationships/slide" Target="slides/slide27.xml"/><Relationship Id="rId181" Type="http://schemas.openxmlformats.org/officeDocument/2006/relationships/slide" Target="slides/slide173.xml"/><Relationship Id="rId34" Type="http://schemas.openxmlformats.org/officeDocument/2006/relationships/slide" Target="slides/slide26.xml"/><Relationship Id="rId180" Type="http://schemas.openxmlformats.org/officeDocument/2006/relationships/slide" Target="slides/slide172.xml"/><Relationship Id="rId37" Type="http://schemas.openxmlformats.org/officeDocument/2006/relationships/slide" Target="slides/slide29.xml"/><Relationship Id="rId176" Type="http://schemas.openxmlformats.org/officeDocument/2006/relationships/slide" Target="slides/slide168.xml"/><Relationship Id="rId36" Type="http://schemas.openxmlformats.org/officeDocument/2006/relationships/slide" Target="slides/slide28.xml"/><Relationship Id="rId175" Type="http://schemas.openxmlformats.org/officeDocument/2006/relationships/slide" Target="slides/slide167.xml"/><Relationship Id="rId39" Type="http://schemas.openxmlformats.org/officeDocument/2006/relationships/slide" Target="slides/slide31.xml"/><Relationship Id="rId174" Type="http://schemas.openxmlformats.org/officeDocument/2006/relationships/slide" Target="slides/slide166.xml"/><Relationship Id="rId38" Type="http://schemas.openxmlformats.org/officeDocument/2006/relationships/slide" Target="slides/slide30.xml"/><Relationship Id="rId173" Type="http://schemas.openxmlformats.org/officeDocument/2006/relationships/slide" Target="slides/slide165.xml"/><Relationship Id="rId179" Type="http://schemas.openxmlformats.org/officeDocument/2006/relationships/slide" Target="slides/slide171.xml"/><Relationship Id="rId178" Type="http://schemas.openxmlformats.org/officeDocument/2006/relationships/slide" Target="slides/slide170.xml"/><Relationship Id="rId177" Type="http://schemas.openxmlformats.org/officeDocument/2006/relationships/slide" Target="slides/slide169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96" Type="http://schemas.openxmlformats.org/officeDocument/2006/relationships/font" Target="fonts/RobotoMono-boldItalic.fntdata"/><Relationship Id="rId16" Type="http://schemas.openxmlformats.org/officeDocument/2006/relationships/slide" Target="slides/slide8.xml"/><Relationship Id="rId195" Type="http://schemas.openxmlformats.org/officeDocument/2006/relationships/font" Target="fonts/RobotoMono-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150" Type="http://schemas.openxmlformats.org/officeDocument/2006/relationships/slide" Target="slides/slide142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1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0.xml"/><Relationship Id="rId9" Type="http://schemas.openxmlformats.org/officeDocument/2006/relationships/slide" Target="slides/slide1.xml"/><Relationship Id="rId143" Type="http://schemas.openxmlformats.org/officeDocument/2006/relationships/slide" Target="slides/slide135.xml"/><Relationship Id="rId142" Type="http://schemas.openxmlformats.org/officeDocument/2006/relationships/slide" Target="slides/slide134.xml"/><Relationship Id="rId141" Type="http://schemas.openxmlformats.org/officeDocument/2006/relationships/slide" Target="slides/slide133.xml"/><Relationship Id="rId140" Type="http://schemas.openxmlformats.org/officeDocument/2006/relationships/slide" Target="slides/slide132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39.xml"/><Relationship Id="rId6" Type="http://schemas.openxmlformats.org/officeDocument/2006/relationships/slideMaster" Target="slideMasters/slideMaster3.xml"/><Relationship Id="rId146" Type="http://schemas.openxmlformats.org/officeDocument/2006/relationships/slide" Target="slides/slide138.xml"/><Relationship Id="rId7" Type="http://schemas.openxmlformats.org/officeDocument/2006/relationships/slideMaster" Target="slideMasters/slideMaster4.xml"/><Relationship Id="rId145" Type="http://schemas.openxmlformats.org/officeDocument/2006/relationships/slide" Target="slides/slide137.xml"/><Relationship Id="rId8" Type="http://schemas.openxmlformats.org/officeDocument/2006/relationships/notesMaster" Target="notesMasters/notesMaster1.xml"/><Relationship Id="rId144" Type="http://schemas.openxmlformats.org/officeDocument/2006/relationships/slide" Target="slides/slide136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139" Type="http://schemas.openxmlformats.org/officeDocument/2006/relationships/slide" Target="slides/slide131.xml"/><Relationship Id="rId138" Type="http://schemas.openxmlformats.org/officeDocument/2006/relationships/slide" Target="slides/slide130.xml"/><Relationship Id="rId137" Type="http://schemas.openxmlformats.org/officeDocument/2006/relationships/slide" Target="slides/slide129.xml"/><Relationship Id="rId132" Type="http://schemas.openxmlformats.org/officeDocument/2006/relationships/slide" Target="slides/slide124.xml"/><Relationship Id="rId131" Type="http://schemas.openxmlformats.org/officeDocument/2006/relationships/slide" Target="slides/slide123.xml"/><Relationship Id="rId130" Type="http://schemas.openxmlformats.org/officeDocument/2006/relationships/slide" Target="slides/slide122.xml"/><Relationship Id="rId136" Type="http://schemas.openxmlformats.org/officeDocument/2006/relationships/slide" Target="slides/slide128.xml"/><Relationship Id="rId135" Type="http://schemas.openxmlformats.org/officeDocument/2006/relationships/slide" Target="slides/slide127.xml"/><Relationship Id="rId134" Type="http://schemas.openxmlformats.org/officeDocument/2006/relationships/slide" Target="slides/slide126.xml"/><Relationship Id="rId133" Type="http://schemas.openxmlformats.org/officeDocument/2006/relationships/slide" Target="slides/slide125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172" Type="http://schemas.openxmlformats.org/officeDocument/2006/relationships/slide" Target="slides/slide164.xml"/><Relationship Id="rId65" Type="http://schemas.openxmlformats.org/officeDocument/2006/relationships/slide" Target="slides/slide57.xml"/><Relationship Id="rId171" Type="http://schemas.openxmlformats.org/officeDocument/2006/relationships/slide" Target="slides/slide163.xml"/><Relationship Id="rId68" Type="http://schemas.openxmlformats.org/officeDocument/2006/relationships/slide" Target="slides/slide60.xml"/><Relationship Id="rId170" Type="http://schemas.openxmlformats.org/officeDocument/2006/relationships/slide" Target="slides/slide162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165" Type="http://schemas.openxmlformats.org/officeDocument/2006/relationships/slide" Target="slides/slide157.xml"/><Relationship Id="rId69" Type="http://schemas.openxmlformats.org/officeDocument/2006/relationships/slide" Target="slides/slide61.xml"/><Relationship Id="rId164" Type="http://schemas.openxmlformats.org/officeDocument/2006/relationships/slide" Target="slides/slide156.xml"/><Relationship Id="rId163" Type="http://schemas.openxmlformats.org/officeDocument/2006/relationships/slide" Target="slides/slide155.xml"/><Relationship Id="rId162" Type="http://schemas.openxmlformats.org/officeDocument/2006/relationships/slide" Target="slides/slide154.xml"/><Relationship Id="rId169" Type="http://schemas.openxmlformats.org/officeDocument/2006/relationships/slide" Target="slides/slide161.xml"/><Relationship Id="rId168" Type="http://schemas.openxmlformats.org/officeDocument/2006/relationships/slide" Target="slides/slide160.xml"/><Relationship Id="rId167" Type="http://schemas.openxmlformats.org/officeDocument/2006/relationships/slide" Target="slides/slide159.xml"/><Relationship Id="rId166" Type="http://schemas.openxmlformats.org/officeDocument/2006/relationships/slide" Target="slides/slide158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161" Type="http://schemas.openxmlformats.org/officeDocument/2006/relationships/slide" Target="slides/slide153.xml"/><Relationship Id="rId54" Type="http://schemas.openxmlformats.org/officeDocument/2006/relationships/slide" Target="slides/slide46.xml"/><Relationship Id="rId160" Type="http://schemas.openxmlformats.org/officeDocument/2006/relationships/slide" Target="slides/slide152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159" Type="http://schemas.openxmlformats.org/officeDocument/2006/relationships/slide" Target="slides/slide151.xml"/><Relationship Id="rId59" Type="http://schemas.openxmlformats.org/officeDocument/2006/relationships/slide" Target="slides/slide51.xml"/><Relationship Id="rId154" Type="http://schemas.openxmlformats.org/officeDocument/2006/relationships/slide" Target="slides/slide146.xml"/><Relationship Id="rId58" Type="http://schemas.openxmlformats.org/officeDocument/2006/relationships/slide" Target="slides/slide50.xml"/><Relationship Id="rId153" Type="http://schemas.openxmlformats.org/officeDocument/2006/relationships/slide" Target="slides/slide145.xml"/><Relationship Id="rId152" Type="http://schemas.openxmlformats.org/officeDocument/2006/relationships/slide" Target="slides/slide144.xml"/><Relationship Id="rId151" Type="http://schemas.openxmlformats.org/officeDocument/2006/relationships/slide" Target="slides/slide143.xml"/><Relationship Id="rId158" Type="http://schemas.openxmlformats.org/officeDocument/2006/relationships/slide" Target="slides/slide150.xml"/><Relationship Id="rId157" Type="http://schemas.openxmlformats.org/officeDocument/2006/relationships/slide" Target="slides/slide149.xml"/><Relationship Id="rId156" Type="http://schemas.openxmlformats.org/officeDocument/2006/relationships/slide" Target="slides/slide148.xml"/><Relationship Id="rId155" Type="http://schemas.openxmlformats.org/officeDocument/2006/relationships/slide" Target="slides/slide147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129" Type="http://schemas.openxmlformats.org/officeDocument/2006/relationships/slide" Target="slides/slide121.xml"/><Relationship Id="rId128" Type="http://schemas.openxmlformats.org/officeDocument/2006/relationships/slide" Target="slides/slide120.xml"/><Relationship Id="rId127" Type="http://schemas.openxmlformats.org/officeDocument/2006/relationships/slide" Target="slides/slide119.xml"/><Relationship Id="rId126" Type="http://schemas.openxmlformats.org/officeDocument/2006/relationships/slide" Target="slides/slide118.xml"/><Relationship Id="rId121" Type="http://schemas.openxmlformats.org/officeDocument/2006/relationships/slide" Target="slides/slide113.xml"/><Relationship Id="rId120" Type="http://schemas.openxmlformats.org/officeDocument/2006/relationships/slide" Target="slides/slide112.xml"/><Relationship Id="rId125" Type="http://schemas.openxmlformats.org/officeDocument/2006/relationships/slide" Target="slides/slide117.xml"/><Relationship Id="rId124" Type="http://schemas.openxmlformats.org/officeDocument/2006/relationships/slide" Target="slides/slide116.xml"/><Relationship Id="rId123" Type="http://schemas.openxmlformats.org/officeDocument/2006/relationships/slide" Target="slides/slide115.xml"/><Relationship Id="rId122" Type="http://schemas.openxmlformats.org/officeDocument/2006/relationships/slide" Target="slides/slide114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99" Type="http://schemas.openxmlformats.org/officeDocument/2006/relationships/slide" Target="slides/slide91.xml"/><Relationship Id="rId98" Type="http://schemas.openxmlformats.org/officeDocument/2006/relationships/slide" Target="slides/slide90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slide" Target="slides/slide110.xml"/><Relationship Id="rId117" Type="http://schemas.openxmlformats.org/officeDocument/2006/relationships/slide" Target="slides/slide109.xml"/><Relationship Id="rId116" Type="http://schemas.openxmlformats.org/officeDocument/2006/relationships/slide" Target="slides/slide108.xml"/><Relationship Id="rId115" Type="http://schemas.openxmlformats.org/officeDocument/2006/relationships/slide" Target="slides/slide107.xml"/><Relationship Id="rId119" Type="http://schemas.openxmlformats.org/officeDocument/2006/relationships/slide" Target="slides/slide111.xml"/><Relationship Id="rId110" Type="http://schemas.openxmlformats.org/officeDocument/2006/relationships/slide" Target="slides/slide102.xml"/><Relationship Id="rId114" Type="http://schemas.openxmlformats.org/officeDocument/2006/relationships/slide" Target="slides/slide106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5645683e6_0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5645683e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71f06b0a_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71f06b0a_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54d46efc91_1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54d46efc9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56f47c483_0_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156f47c48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56f47c483_0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156f47c48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6e7f9e14_0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36e7f9e14_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eb1a94a8b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1eb1a94a8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5b62ec667_1_3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5b62ec667_1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eb1a94a8b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eb1a94a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eb1a94a8b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1eb1a94a8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mot sur f.value</a:t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5b62ec667_1_2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5b62ec667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15b62ec667_1_2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15b62ec667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6d1fcb161_0_1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6d1fcb16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5b62ec667_1_2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5b62ec667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5b62ec667_1_2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15b62ec667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6d1fcb161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16d1fcb16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event @save est utilisé au lieu de @update dans la correction du 12 (mais ok dans le 13)</a:t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5b62ec667_1_2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15b62ec667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1eb1a94a8b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1eb1a94a8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5b62ec667_1_3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15b62ec667_1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2243299336_0_4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2243299336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5b62ec667_1_3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15b62ec667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243299336_0_4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2243299336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15b62ec667_1_3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15b62ec667_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23458668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2345866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36e7f9e14_0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36e7f9e14_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2107d868ba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2107d868b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3711df0ec_03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3711df0ec_0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c3f09b3f8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c3f09b3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1eb1a94a8b_0_1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1eb1a94a8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2112c183f1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2112c183f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243299336_0_4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2243299336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2112c183f1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2112c183f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112c183f1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112c183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c3f09b3f8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c3f09b3f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Exo bonus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0eed18e15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0eed18e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c3f09b3f8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c3f09b3f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6d1fcb161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16d1fcb16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380216bb3_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380216bb3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c3f09b3f8_0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c3f09b3f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c4198821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c419882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Exo bonus</a:t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c4198821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c4198821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575254ce9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1575254ce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1575254ce9_0_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1575254ce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575254ce9_0_1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575254ce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575254ce9_0_1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1575254ce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e8f43507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ce8f4350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575254ce9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1575254ce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c6ab524f5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c6ab524f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2112c183f1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2112c183f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c6ab524f5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c6ab524f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Exo bonus</a:t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c6ab524f5_0_1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c6ab524f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20eed18e15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20eed18e1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243299336_0_5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2243299336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243299336_0_5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2243299336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2243299336_0_5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2243299336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243299336_0_5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243299336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ce8f43507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ce8f4350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2243299336_0_6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2243299336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Exo bonus</a:t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2243299336_0_7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2243299336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2112c183f1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2112c183f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2243299336_0_7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2243299336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2243299336_0_7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2243299336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2243299336_0_7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2243299336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2243299336_0_7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2243299336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243299336_0_7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2243299336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Exo bonus</a:t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2243299336_0_7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2243299336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0eed18e15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0eed18e1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56ee16052_1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56ee16052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243299336_0_6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243299336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2243299336_0_6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2243299336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243299336_0_6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2243299336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2243299336_0_6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2243299336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2243299336_0_6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2243299336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243299336_0_6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243299336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2244dbb35e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2244dbb35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2243299336_0_6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2243299336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24b545671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224b54567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24b545671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224b54567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ce8f43507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ce8f4350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2243299336_0_6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2243299336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Exo bonus</a:t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2243299336_0_6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2243299336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507d434a8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507d434a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507d434a8f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507d434a8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507d434a8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507d434a8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507d434a8f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507d434a8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507d434a8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507d434a8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507d434a8f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507d434a8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507d434a8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507d434a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Exo bonus</a:t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575254ce9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575254ce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ce8f43507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ce8f4350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3711df0ec_08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3711df0ec_0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0f38bf650_0_2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0f38bf650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5645683e6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5645683e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0f38bf650_0_2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0f38bf65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0eed18e15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0eed18e1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LIVE CODING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0eed18e15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0eed18e1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5645683e6_0_2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5645683e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45f42abc8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45f42abc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56ee16052_1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56ee1605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3b660fb3d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3b660fb3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3b660fb3d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3b660fb3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56ee16052_1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56ee16052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(*) le CLI s’oriente maintenant vers l’utilisation de WebPack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0f38bf650_0_2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0f38bf65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(*) le CLI s’oriente maintenant vers l’utilisation de WebPack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d46efc91_1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d46efc9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5b62ec667_1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5b62ec66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5b62ec667_1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5b62ec66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0fb02597d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0fb02597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0f38bf650_0_2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0f38bf650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LIVE CODING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0f38bf650_0_2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0f38bf650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5b62ec667_1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5b62ec667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0fb02597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0fb0259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0fb02597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0fb0259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0fb02597d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0fb02597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0fb02597d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0fb02597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6ee16052_1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56ee1605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0fb02597d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0fb02597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0fb02597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0fb02597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0fb02597d_0_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0fb02597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5645683e6_0_4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5645683e6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fa87adcf9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fa87adcf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parler des NgModule: arbre de modules → arbre de composant → composant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0fb02597d_0_8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0fb02597d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0fb02597d_0_8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0fb02597d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0eed18e15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0eed18e1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LIVE CODING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Parler du rendu de la CSS scoped dans le résultat de la demo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0eed18e15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0eed18e1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5645683e6_0_2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5645683e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a65ab641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a65ab64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711df0ec_0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711df0ec_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78454bbe_1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78454bbe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78454bbe_1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78454bbe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0fb02597d_0_9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0fb02597d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0fb02597d_0_9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0fb02597d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243299336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24329933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243299336_0_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24329933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0fb02597d_0_2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0fb02597d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utiliser la person[0] comme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bind image =&gt; &lt;img :src="person.photo" /&gt;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lifecycle : utilisation de created() au lieu de setter directement dans data()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0fb02597d_0_2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0fb02597d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46459943c3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46459943c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d46efc91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4d46efc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56ee16052_1_1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56ee16052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25a4f5f23_2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25a4f5f23_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0fb02597d_0_1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0fb02597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0fb02597d_0_1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0fb02597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56ee16052_1_1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56ee16052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25a4f5f23_20_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25a4f5f23_2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25a4f5f23_20_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25a4f5f23_2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0fb02597d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0fb02597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PEOPLE[0] on created()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random on button random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0fb02597d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0fb02597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56f47c483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56f47c48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b893373f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b893373f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711df0ec_01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711df0ec_0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56f47c48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56f47c4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5b62ec667_1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5b62ec667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5b62ec667_1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5b62ec667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5b62ec667_1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5b62ec667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243299336_0_2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24329933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56f47c483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56f47c48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243299336_0_4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243299336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243299336_0_3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243299336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243299336_0_3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224329933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9fbc717e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9fbc717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243299336_0_3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243299336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eb1a94a8b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eb1a94a8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eb1a94a8b_0_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eb1a94a8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eb1a94a8b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eb1a94a8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0fb02597d_0_3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20fb02597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0fb02597d_0_3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20fb02597d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0fb02597d_0_4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0fb02597d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0fb02597d_0_4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0fb02597d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0fb02597d_0_3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0fb02597d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peut charger les données sur created() mais plus pertinent sur </a:t>
            </a:r>
            <a:r>
              <a:rPr lang="fr" sz="1000">
                <a:latin typeface="Consolas"/>
                <a:ea typeface="Consolas"/>
                <a:cs typeface="Consolas"/>
                <a:sym typeface="Consolas"/>
              </a:rPr>
              <a:t>beforeRouteEnter (to, from, next)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onsolas"/>
                <a:ea typeface="Consolas"/>
                <a:cs typeface="Consolas"/>
                <a:sym typeface="Consolas"/>
              </a:rPr>
              <a:t>  next(vm =&gt;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onsolas"/>
                <a:ea typeface="Consolas"/>
                <a:cs typeface="Consolas"/>
                <a:sym typeface="Consolas"/>
              </a:rPr>
              <a:t>    // access to component instance via `vm`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onsolas"/>
                <a:ea typeface="Consolas"/>
                <a:cs typeface="Consolas"/>
                <a:sym typeface="Consolas"/>
              </a:rPr>
              <a:t>  })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0fb02597d_0_3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20fb02597d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56f47c483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56f47c48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0fb02597d_0_6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20fb02597d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0fb02597d_0_5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20fb02597d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0fb02597d_0_6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0fb02597d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20fb02597d_0_7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20fb02597d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0fb02597d_0_7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20fb02597d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0fb02597d_0_7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20fb02597d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0fb02597d_0_7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20fb02597d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6459943c3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46459943c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peut utiliser splice(i,1) pour retirer d’une liste fixe...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0fb02597d_0_8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20fb02597d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56f47c483_0_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56f47c48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2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2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7.png"/><Relationship Id="rId3" Type="http://schemas.openxmlformats.org/officeDocument/2006/relationships/image" Target="../media/image3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9.png"/><Relationship Id="rId3" Type="http://schemas.openxmlformats.org/officeDocument/2006/relationships/image" Target="../media/image4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4.png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9.png"/><Relationship Id="rId3" Type="http://schemas.openxmlformats.org/officeDocument/2006/relationships/image" Target="../media/image6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page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ctrTitle"/>
          </p:nvPr>
        </p:nvSpPr>
        <p:spPr>
          <a:xfrm>
            <a:off x="685800" y="13990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" name="Google Shape;43;p1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 - Titre Chapitr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9pPr>
          </a:lstStyle>
          <a:p/>
        </p:txBody>
      </p:sp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 SFEIR_fond_blanc.png" id="49" name="Google Shape;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625" y="1451025"/>
            <a:ext cx="3566726" cy="11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" name="Google Shape;51;p13"/>
          <p:cNvSpPr txBox="1"/>
          <p:nvPr/>
        </p:nvSpPr>
        <p:spPr>
          <a:xfrm>
            <a:off x="1098700" y="2766250"/>
            <a:ext cx="7017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57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Le </a:t>
            </a:r>
            <a:r>
              <a:rPr lang="fr" sz="3000">
                <a:solidFill>
                  <a:srgbClr val="E84F0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" sz="30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au coeur du </a:t>
            </a:r>
            <a:r>
              <a:rPr lang="fr" sz="3000">
                <a:solidFill>
                  <a:srgbClr val="E84F0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digital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 2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685800" y="369597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type="ctrTitle"/>
          </p:nvPr>
        </p:nvSpPr>
        <p:spPr>
          <a:xfrm>
            <a:off x="685800" y="2635963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little_sfeir.png" id="55" name="Google Shape;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3" y="4749850"/>
            <a:ext cx="250500" cy="197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SFEIR_fond_blanc.png" id="56" name="Google Shape;5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038" y="1300400"/>
            <a:ext cx="3333925" cy="11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 1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685800" y="3720732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ctrTitle"/>
          </p:nvPr>
        </p:nvSpPr>
        <p:spPr>
          <a:xfrm>
            <a:off x="685800" y="2592774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school_logo.png" id="62" name="Google Shape;6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28" y="394447"/>
            <a:ext cx="2641950" cy="23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contenu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81000" y="86916"/>
            <a:ext cx="85122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1pPr>
            <a:lvl2pPr lvl="1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2pPr>
            <a:lvl3pPr lvl="2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3pPr>
            <a:lvl4pPr lvl="3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4pPr>
            <a:lvl5pPr lvl="4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5pPr>
            <a:lvl6pPr lvl="5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6pPr>
            <a:lvl7pPr lvl="6" marL="9144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7pPr>
            <a:lvl8pPr lvl="7" marL="13716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8pPr>
            <a:lvl9pPr lvl="8" marL="18288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755650" y="951310"/>
            <a:ext cx="82296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rtl="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ymbol"/>
              <a:buChar char="■"/>
              <a:defRPr/>
            </a:lvl1pPr>
            <a:lvl2pPr indent="-355600" lvl="1" marL="914400" rtl="0" algn="l">
              <a:spcBef>
                <a:spcPts val="510"/>
              </a:spcBef>
              <a:spcAft>
                <a:spcPts val="0"/>
              </a:spcAft>
              <a:buClr>
                <a:srgbClr val="E00000"/>
              </a:buClr>
              <a:buSzPts val="2000"/>
              <a:buChar char="4"/>
              <a:defRPr/>
            </a:lvl2pPr>
            <a:lvl3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3pPr>
            <a:lvl4pPr indent="-3429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Char char="–"/>
              <a:defRPr/>
            </a:lvl4pPr>
            <a:lvl5pPr indent="-330200" lvl="4" marL="22860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·"/>
              <a:defRPr/>
            </a:lvl5pPr>
            <a:lvl6pPr indent="-317500" lvl="5" marL="27432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·"/>
              <a:defRPr/>
            </a:lvl6pPr>
            <a:lvl7pPr indent="-304800" lvl="6" marL="32004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·"/>
              <a:defRPr/>
            </a:lvl7pPr>
            <a:lvl8pPr indent="-330200" lvl="7" marL="36576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·"/>
              <a:defRPr/>
            </a:lvl8pPr>
            <a:lvl9pPr indent="-317500" lvl="8" marL="41148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·"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page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ymer background">
  <p:cSld name="CUSTOM_10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" name="Google Shape;77;p20"/>
          <p:cNvSpPr txBox="1"/>
          <p:nvPr>
            <p:ph type="title"/>
          </p:nvPr>
        </p:nvSpPr>
        <p:spPr>
          <a:xfrm>
            <a:off x="1320425" y="2863700"/>
            <a:ext cx="64290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 for Code">
  <p:cSld name="CUSTOM_10_2"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0" name="Google Shape;80;p21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501850" y="1369475"/>
            <a:ext cx="39042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2" type="body"/>
          </p:nvPr>
        </p:nvSpPr>
        <p:spPr>
          <a:xfrm>
            <a:off x="4558450" y="1369475"/>
            <a:ext cx="42105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sfeir_burger_bleu.png" id="83" name="Google Shape;8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811" y="4744655"/>
            <a:ext cx="239825" cy="1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ymer background">
  <p:cSld name="CUSTOM_10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1320425" y="2863700"/>
            <a:ext cx="64290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1">
  <p:cSld name="CUSTOM_1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E34C26"/>
              </a:buClr>
              <a:buSzPts val="2200"/>
              <a:buFont typeface="Montserrat"/>
              <a:buChar char="●"/>
              <a:defRPr sz="2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2000"/>
              <a:buFont typeface="Montserrat"/>
              <a:buChar char="○"/>
              <a:defRPr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Montserrat"/>
              <a:buChar char="■"/>
              <a:defRPr sz="18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  <a:defRPr sz="18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200"/>
              <a:buFont typeface="Calibri"/>
              <a:buChar char="●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6 1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880200" y="2388000"/>
            <a:ext cx="7383600" cy="125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pic>
        <p:nvPicPr>
          <p:cNvPr descr="LOGO SFEIR_fond_blanc.png" id="90" name="Google Shape;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181" y="1154150"/>
            <a:ext cx="2921626" cy="9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3"/>
          <p:cNvSpPr txBox="1"/>
          <p:nvPr>
            <p:ph idx="1" type="subTitle"/>
          </p:nvPr>
        </p:nvSpPr>
        <p:spPr>
          <a:xfrm>
            <a:off x="1326950" y="3530000"/>
            <a:ext cx="66093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8pPr>
            <a:lvl9pPr lvl="8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7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5" name="Google Shape;95;p24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7 1">
  <p:cSld name="CUSTOM_1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7 1 1 1 1 1 1">
  <p:cSld name="CUSTOM_1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685800" y="13990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 - Titre Chapitr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 SFEIR_fond_blanc.png" id="110" name="Google Shape;1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625" y="1451025"/>
            <a:ext cx="3566726" cy="11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1098700" y="2766250"/>
            <a:ext cx="7017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57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Le </a:t>
            </a:r>
            <a:r>
              <a:rPr lang="fr" sz="3000">
                <a:solidFill>
                  <a:srgbClr val="E84F0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" sz="30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au coeur du </a:t>
            </a:r>
            <a:r>
              <a:rPr lang="fr" sz="3000">
                <a:solidFill>
                  <a:srgbClr val="E84F0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digital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 2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 txBox="1"/>
          <p:nvPr>
            <p:ph idx="1" type="subTitle"/>
          </p:nvPr>
        </p:nvSpPr>
        <p:spPr>
          <a:xfrm>
            <a:off x="685800" y="369597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ctrTitle"/>
          </p:nvPr>
        </p:nvSpPr>
        <p:spPr>
          <a:xfrm>
            <a:off x="685800" y="2635963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little_sfeir.png" id="116" name="Google Shape;1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3" y="4749850"/>
            <a:ext cx="250500" cy="197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SFEIR_fond_blanc.png" id="117" name="Google Shape;1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038" y="1300400"/>
            <a:ext cx="3333925" cy="11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 1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685800" y="3720732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type="ctrTitle"/>
          </p:nvPr>
        </p:nvSpPr>
        <p:spPr>
          <a:xfrm>
            <a:off x="685800" y="2592774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little_sfeir.png" id="122" name="Google Shape;1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3" y="4749850"/>
            <a:ext cx="250500" cy="19786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school_logo.png" id="124" name="Google Shape;1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028" y="394447"/>
            <a:ext cx="2641950" cy="23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gular background 1">
  <p:cSld name="CUSTOM_10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" name="Google Shape;16;p4"/>
          <p:cNvSpPr txBox="1"/>
          <p:nvPr>
            <p:ph type="title"/>
          </p:nvPr>
        </p:nvSpPr>
        <p:spPr>
          <a:xfrm>
            <a:off x="1320425" y="2863700"/>
            <a:ext cx="64290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page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ymer background">
  <p:cSld name="CUSTOM_10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5" name="Google Shape;135;p35"/>
          <p:cNvSpPr txBox="1"/>
          <p:nvPr>
            <p:ph type="title"/>
          </p:nvPr>
        </p:nvSpPr>
        <p:spPr>
          <a:xfrm>
            <a:off x="1320425" y="2863700"/>
            <a:ext cx="64290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gular background 1">
  <p:cSld name="CUSTOM_10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6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8" name="Google Shape;138;p36"/>
          <p:cNvSpPr txBox="1"/>
          <p:nvPr>
            <p:ph type="title"/>
          </p:nvPr>
        </p:nvSpPr>
        <p:spPr>
          <a:xfrm>
            <a:off x="1320425" y="2863700"/>
            <a:ext cx="64290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 for Code">
  <p:cSld name="CUSTOM_10_2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1" name="Google Shape;141;p37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9pPr>
          </a:lstStyle>
          <a:p/>
        </p:txBody>
      </p:sp>
      <p:sp>
        <p:nvSpPr>
          <p:cNvPr id="142" name="Google Shape;142;p37"/>
          <p:cNvSpPr txBox="1"/>
          <p:nvPr>
            <p:ph idx="1" type="body"/>
          </p:nvPr>
        </p:nvSpPr>
        <p:spPr>
          <a:xfrm>
            <a:off x="501850" y="1369475"/>
            <a:ext cx="39042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37"/>
          <p:cNvSpPr txBox="1"/>
          <p:nvPr>
            <p:ph idx="2" type="body"/>
          </p:nvPr>
        </p:nvSpPr>
        <p:spPr>
          <a:xfrm>
            <a:off x="4558450" y="1369475"/>
            <a:ext cx="42105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sfeir_burger_bleu.png" id="144" name="Google Shape;14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811" y="4744655"/>
            <a:ext cx="239825" cy="1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1">
  <p:cSld name="CUSTOM_1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E34C26"/>
              </a:buClr>
              <a:buSzPts val="2200"/>
              <a:buFont typeface="Montserrat"/>
              <a:buChar char="●"/>
              <a:defRPr sz="2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2000"/>
              <a:buFont typeface="Montserrat"/>
              <a:buChar char="○"/>
              <a:defRPr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Montserrat"/>
              <a:buChar char="■"/>
              <a:defRPr sz="18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  <a:defRPr sz="18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200"/>
              <a:buFont typeface="Calibri"/>
              <a:buChar char="●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6 1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880200" y="2388000"/>
            <a:ext cx="7383600" cy="125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pic>
        <p:nvPicPr>
          <p:cNvPr descr="LOGO SFEIR_fond_blanc.png" id="151" name="Google Shape;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181" y="1154150"/>
            <a:ext cx="2921626" cy="9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9"/>
          <p:cNvSpPr txBox="1"/>
          <p:nvPr>
            <p:ph idx="1" type="subTitle"/>
          </p:nvPr>
        </p:nvSpPr>
        <p:spPr>
          <a:xfrm>
            <a:off x="1326950" y="3530000"/>
            <a:ext cx="66093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8pPr>
            <a:lvl9pPr lvl="8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9pPr>
          </a:lstStyle>
          <a:p/>
        </p:txBody>
      </p:sp>
      <p:sp>
        <p:nvSpPr>
          <p:cNvPr id="153" name="Google Shape;153;p3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7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6" name="Google Shape;156;p40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7 1">
  <p:cSld name="CUSTOM_1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9" name="Google Shape;159;p41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7 1 1 1 1 1 1">
  <p:cSld name="CUSTOM_1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2" name="Google Shape;162;p42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 for Code">
  <p:cSld name="CUSTOM_10_2">
    <p:bg>
      <p:bgPr>
        <a:solidFill>
          <a:srgbClr val="FFFFFF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" name="Google Shape;19;p5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1850" y="1369475"/>
            <a:ext cx="39042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558450" y="1369475"/>
            <a:ext cx="42105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sfeir_burger_bleu+txt.png"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749143"/>
            <a:ext cx="706900" cy="2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ctrTitle"/>
          </p:nvPr>
        </p:nvSpPr>
        <p:spPr>
          <a:xfrm>
            <a:off x="685800" y="13990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5" name="Google Shape;165;p43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 - Titre Chapitr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 SFEIR_fond_blanc.png" id="171" name="Google Shape;1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625" y="1451025"/>
            <a:ext cx="3566726" cy="11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3" name="Google Shape;173;p45"/>
          <p:cNvSpPr txBox="1"/>
          <p:nvPr/>
        </p:nvSpPr>
        <p:spPr>
          <a:xfrm>
            <a:off x="1098700" y="2766250"/>
            <a:ext cx="7017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57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Le </a:t>
            </a:r>
            <a:r>
              <a:rPr lang="fr" sz="3000">
                <a:solidFill>
                  <a:srgbClr val="E84F0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" sz="30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au coeur du </a:t>
            </a:r>
            <a:r>
              <a:rPr lang="fr" sz="3000">
                <a:solidFill>
                  <a:srgbClr val="E84F0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digital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 2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6"/>
          <p:cNvSpPr txBox="1"/>
          <p:nvPr>
            <p:ph idx="1" type="subTitle"/>
          </p:nvPr>
        </p:nvSpPr>
        <p:spPr>
          <a:xfrm>
            <a:off x="685800" y="369597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6" name="Google Shape;176;p46"/>
          <p:cNvSpPr txBox="1"/>
          <p:nvPr>
            <p:ph type="ctrTitle"/>
          </p:nvPr>
        </p:nvSpPr>
        <p:spPr>
          <a:xfrm>
            <a:off x="685800" y="2635963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little_sfeir.png" id="177" name="Google Shape;1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3" y="4749850"/>
            <a:ext cx="250500" cy="197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SFEIR_fond_blanc.png" id="178" name="Google Shape;17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038" y="1300400"/>
            <a:ext cx="3333925" cy="11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 1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 txBox="1"/>
          <p:nvPr>
            <p:ph idx="1" type="subTitle"/>
          </p:nvPr>
        </p:nvSpPr>
        <p:spPr>
          <a:xfrm>
            <a:off x="685800" y="3720732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2" name="Google Shape;182;p47"/>
          <p:cNvSpPr txBox="1"/>
          <p:nvPr>
            <p:ph type="ctrTitle"/>
          </p:nvPr>
        </p:nvSpPr>
        <p:spPr>
          <a:xfrm>
            <a:off x="685800" y="2592774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3" name="Google Shape;183;p4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school_logo.png" id="184" name="Google Shape;1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28" y="394447"/>
            <a:ext cx="2641950" cy="23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contenu" type="obj">
  <p:cSld name="OBJEC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9"/>
          <p:cNvSpPr txBox="1"/>
          <p:nvPr>
            <p:ph type="title"/>
          </p:nvPr>
        </p:nvSpPr>
        <p:spPr>
          <a:xfrm>
            <a:off x="381000" y="86916"/>
            <a:ext cx="85122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1pPr>
            <a:lvl2pPr lvl="1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2pPr>
            <a:lvl3pPr lvl="2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3pPr>
            <a:lvl4pPr lvl="3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4pPr>
            <a:lvl5pPr lvl="4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5pPr>
            <a:lvl6pPr lvl="5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6pPr>
            <a:lvl7pPr lvl="6" marL="9144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7pPr>
            <a:lvl8pPr lvl="7" marL="13716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8pPr>
            <a:lvl9pPr lvl="8" marL="18288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9pPr>
          </a:lstStyle>
          <a:p/>
        </p:txBody>
      </p:sp>
      <p:sp>
        <p:nvSpPr>
          <p:cNvPr id="189" name="Google Shape;189;p49"/>
          <p:cNvSpPr txBox="1"/>
          <p:nvPr>
            <p:ph idx="1" type="body"/>
          </p:nvPr>
        </p:nvSpPr>
        <p:spPr>
          <a:xfrm>
            <a:off x="755650" y="951310"/>
            <a:ext cx="82296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rtl="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ymbol"/>
              <a:buChar char="■"/>
              <a:defRPr/>
            </a:lvl1pPr>
            <a:lvl2pPr indent="-355600" lvl="1" marL="914400" rtl="0" algn="l">
              <a:spcBef>
                <a:spcPts val="510"/>
              </a:spcBef>
              <a:spcAft>
                <a:spcPts val="0"/>
              </a:spcAft>
              <a:buClr>
                <a:srgbClr val="E00000"/>
              </a:buClr>
              <a:buSzPts val="2000"/>
              <a:buChar char="4"/>
              <a:defRPr/>
            </a:lvl2pPr>
            <a:lvl3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3pPr>
            <a:lvl4pPr indent="-3429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Char char="–"/>
              <a:defRPr/>
            </a:lvl4pPr>
            <a:lvl5pPr indent="-330200" lvl="4" marL="22860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·"/>
              <a:defRPr/>
            </a:lvl5pPr>
            <a:lvl6pPr indent="-317500" lvl="5" marL="27432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·"/>
              <a:defRPr/>
            </a:lvl6pPr>
            <a:lvl7pPr indent="-304800" lvl="6" marL="32004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·"/>
              <a:defRPr/>
            </a:lvl7pPr>
            <a:lvl8pPr indent="-330200" lvl="7" marL="36576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·"/>
              <a:defRPr/>
            </a:lvl8pPr>
            <a:lvl9pPr indent="-317500" lvl="8" marL="41148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·"/>
              <a:defRPr/>
            </a:lvl9pPr>
          </a:lstStyle>
          <a:p/>
        </p:txBody>
      </p:sp>
      <p:sp>
        <p:nvSpPr>
          <p:cNvPr id="190" name="Google Shape;19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page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1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ymer background">
  <p:cSld name="CUSTOM_10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2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9" name="Google Shape;199;p52"/>
          <p:cNvSpPr txBox="1"/>
          <p:nvPr>
            <p:ph type="title"/>
          </p:nvPr>
        </p:nvSpPr>
        <p:spPr>
          <a:xfrm>
            <a:off x="1320425" y="2863700"/>
            <a:ext cx="64290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gular background 1">
  <p:cSld name="CUSTOM_10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3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2" name="Google Shape;202;p53"/>
          <p:cNvSpPr txBox="1"/>
          <p:nvPr>
            <p:ph type="title"/>
          </p:nvPr>
        </p:nvSpPr>
        <p:spPr>
          <a:xfrm>
            <a:off x="1320425" y="2863700"/>
            <a:ext cx="64290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1">
  <p:cSld name="CUSTOM_1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E34C26"/>
              </a:buClr>
              <a:buSzPts val="2200"/>
              <a:buFont typeface="Montserrat"/>
              <a:buChar char="●"/>
              <a:defRPr sz="2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2000"/>
              <a:buFont typeface="Montserrat"/>
              <a:buChar char="○"/>
              <a:defRPr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Montserrat"/>
              <a:buChar char="■"/>
              <a:defRPr sz="18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  <a:defRPr sz="18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200"/>
              <a:buFont typeface="Calibri"/>
              <a:buChar char="●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 for Code">
  <p:cSld name="CUSTOM_10_2"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5" name="Google Shape;205;p54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9pPr>
          </a:lstStyle>
          <a:p/>
        </p:txBody>
      </p:sp>
      <p:sp>
        <p:nvSpPr>
          <p:cNvPr id="206" name="Google Shape;206;p54"/>
          <p:cNvSpPr txBox="1"/>
          <p:nvPr>
            <p:ph idx="1" type="body"/>
          </p:nvPr>
        </p:nvSpPr>
        <p:spPr>
          <a:xfrm>
            <a:off x="501850" y="1369475"/>
            <a:ext cx="39042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" name="Google Shape;207;p54"/>
          <p:cNvSpPr txBox="1"/>
          <p:nvPr>
            <p:ph idx="2" type="body"/>
          </p:nvPr>
        </p:nvSpPr>
        <p:spPr>
          <a:xfrm>
            <a:off x="4558450" y="1369475"/>
            <a:ext cx="42105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sfeir_burger_bleu+txt.png" id="208" name="Google Shape;208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749143"/>
            <a:ext cx="706900" cy="2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">
  <p:cSld name="CUSTOM_12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5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" name="Google Shape;211;p5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2" name="Google Shape;212;p55"/>
          <p:cNvSpPr txBox="1"/>
          <p:nvPr>
            <p:ph idx="1" type="body"/>
          </p:nvPr>
        </p:nvSpPr>
        <p:spPr>
          <a:xfrm>
            <a:off x="537300" y="887300"/>
            <a:ext cx="8044800" cy="3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">
  <p:cSld name="CUSTOM_12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6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56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onsolas"/>
              <a:buChar char="●"/>
              <a:defRPr sz="1400">
                <a:solidFill>
                  <a:srgbClr val="0B4269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onsolas"/>
              <a:buChar char="○"/>
              <a:defRPr sz="1400">
                <a:solidFill>
                  <a:srgbClr val="0B4269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onsolas"/>
              <a:buChar char="■"/>
              <a:defRPr sz="1400">
                <a:solidFill>
                  <a:srgbClr val="0B4269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onsolas"/>
              <a:buChar char="●"/>
              <a:defRPr sz="1400">
                <a:solidFill>
                  <a:srgbClr val="0B4269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onsolas"/>
              <a:buChar char="○"/>
              <a:defRPr sz="1400">
                <a:solidFill>
                  <a:srgbClr val="0B4269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onsolas"/>
              <a:buChar char="■"/>
              <a:defRPr sz="1400">
                <a:solidFill>
                  <a:srgbClr val="0B4269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onsolas"/>
              <a:buChar char="●"/>
              <a:defRPr sz="1400">
                <a:solidFill>
                  <a:srgbClr val="0B4269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onsolas"/>
              <a:buChar char="○"/>
              <a:defRPr sz="1400">
                <a:solidFill>
                  <a:srgbClr val="0B4269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onsolas"/>
              <a:buChar char="■"/>
              <a:defRPr>
                <a:solidFill>
                  <a:srgbClr val="0B4269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216" name="Google Shape;216;p5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6 1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7"/>
          <p:cNvSpPr txBox="1"/>
          <p:nvPr>
            <p:ph type="title"/>
          </p:nvPr>
        </p:nvSpPr>
        <p:spPr>
          <a:xfrm>
            <a:off x="880200" y="2388000"/>
            <a:ext cx="7383600" cy="125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pic>
        <p:nvPicPr>
          <p:cNvPr descr="LOGO SFEIR_fond_blanc.png" id="219" name="Google Shape;21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181" y="1154150"/>
            <a:ext cx="2921626" cy="9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7"/>
          <p:cNvSpPr txBox="1"/>
          <p:nvPr>
            <p:ph idx="1" type="subTitle"/>
          </p:nvPr>
        </p:nvSpPr>
        <p:spPr>
          <a:xfrm>
            <a:off x="1326950" y="3530000"/>
            <a:ext cx="66093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8pPr>
            <a:lvl9pPr lvl="8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9pPr>
          </a:lstStyle>
          <a:p/>
        </p:txBody>
      </p:sp>
      <p:sp>
        <p:nvSpPr>
          <p:cNvPr id="221" name="Google Shape;221;p5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7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4" name="Google Shape;224;p58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7 1">
  <p:cSld name="CUSTOM_1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7" name="Google Shape;227;p59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7 1 1 1 1 1 1">
  <p:cSld name="CUSTOM_1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0" name="Google Shape;230;p60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1"/>
          <p:cNvSpPr txBox="1"/>
          <p:nvPr>
            <p:ph type="ctrTitle"/>
          </p:nvPr>
        </p:nvSpPr>
        <p:spPr>
          <a:xfrm>
            <a:off x="685800" y="13990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3" name="Google Shape;233;p6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4" name="Google Shape;234;p6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 - Titre Chapitr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2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9pPr>
          </a:lstStyle>
          <a:p/>
        </p:txBody>
      </p:sp>
      <p:sp>
        <p:nvSpPr>
          <p:cNvPr id="237" name="Google Shape;237;p62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 SFEIR_fond_blanc.png" id="239" name="Google Shape;2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625" y="1451025"/>
            <a:ext cx="3566726" cy="11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6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1" name="Google Shape;241;p63"/>
          <p:cNvSpPr txBox="1"/>
          <p:nvPr/>
        </p:nvSpPr>
        <p:spPr>
          <a:xfrm>
            <a:off x="1098700" y="2766250"/>
            <a:ext cx="7017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57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Le </a:t>
            </a:r>
            <a:r>
              <a:rPr lang="fr" sz="3000">
                <a:solidFill>
                  <a:srgbClr val="E84F0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" sz="30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au coeur du </a:t>
            </a:r>
            <a:r>
              <a:rPr lang="fr" sz="3000">
                <a:solidFill>
                  <a:srgbClr val="E84F0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digital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6 1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80200" y="2388000"/>
            <a:ext cx="7383600" cy="125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pic>
        <p:nvPicPr>
          <p:cNvPr descr="LOGO SFEIR_fond_blanc.png" id="29" name="Google Shape;2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181" y="1154150"/>
            <a:ext cx="2921626" cy="9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1326950" y="3530000"/>
            <a:ext cx="66093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 2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4"/>
          <p:cNvSpPr txBox="1"/>
          <p:nvPr>
            <p:ph idx="1" type="subTitle"/>
          </p:nvPr>
        </p:nvSpPr>
        <p:spPr>
          <a:xfrm>
            <a:off x="685800" y="369597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4" name="Google Shape;244;p64"/>
          <p:cNvSpPr txBox="1"/>
          <p:nvPr>
            <p:ph type="ctrTitle"/>
          </p:nvPr>
        </p:nvSpPr>
        <p:spPr>
          <a:xfrm>
            <a:off x="685800" y="2635963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little_sfeir.png" id="245" name="Google Shape;2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3" y="4749850"/>
            <a:ext cx="250500" cy="197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SFEIR_fond_blanc.png" id="246" name="Google Shape;24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038" y="1300400"/>
            <a:ext cx="3333925" cy="11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 1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5"/>
          <p:cNvSpPr txBox="1"/>
          <p:nvPr>
            <p:ph idx="1" type="subTitle"/>
          </p:nvPr>
        </p:nvSpPr>
        <p:spPr>
          <a:xfrm>
            <a:off x="685800" y="3720732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0" name="Google Shape;250;p65"/>
          <p:cNvSpPr txBox="1"/>
          <p:nvPr>
            <p:ph type="ctrTitle"/>
          </p:nvPr>
        </p:nvSpPr>
        <p:spPr>
          <a:xfrm>
            <a:off x="685800" y="2592774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1" name="Google Shape;251;p6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school_logo.png" id="252" name="Google Shape;2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28" y="394447"/>
            <a:ext cx="2641950" cy="23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contenu" type="obj">
  <p:cSld name="OBJEC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7"/>
          <p:cNvSpPr txBox="1"/>
          <p:nvPr>
            <p:ph type="title"/>
          </p:nvPr>
        </p:nvSpPr>
        <p:spPr>
          <a:xfrm>
            <a:off x="381000" y="86916"/>
            <a:ext cx="85122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1pPr>
            <a:lvl2pPr lvl="1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2pPr>
            <a:lvl3pPr lvl="2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3pPr>
            <a:lvl4pPr lvl="3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4pPr>
            <a:lvl5pPr lvl="4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5pPr>
            <a:lvl6pPr lvl="5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6pPr>
            <a:lvl7pPr lvl="6" marL="9144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7pPr>
            <a:lvl8pPr lvl="7" marL="13716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8pPr>
            <a:lvl9pPr lvl="8" marL="18288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9pPr>
          </a:lstStyle>
          <a:p/>
        </p:txBody>
      </p:sp>
      <p:sp>
        <p:nvSpPr>
          <p:cNvPr id="257" name="Google Shape;257;p67"/>
          <p:cNvSpPr txBox="1"/>
          <p:nvPr>
            <p:ph idx="1" type="body"/>
          </p:nvPr>
        </p:nvSpPr>
        <p:spPr>
          <a:xfrm>
            <a:off x="755650" y="951310"/>
            <a:ext cx="82296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rtl="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ymbol"/>
              <a:buChar char="■"/>
              <a:defRPr/>
            </a:lvl1pPr>
            <a:lvl2pPr indent="-355600" lvl="1" marL="914400" rtl="0" algn="l">
              <a:spcBef>
                <a:spcPts val="510"/>
              </a:spcBef>
              <a:spcAft>
                <a:spcPts val="0"/>
              </a:spcAft>
              <a:buClr>
                <a:srgbClr val="E00000"/>
              </a:buClr>
              <a:buSzPts val="2000"/>
              <a:buChar char="4"/>
              <a:defRPr/>
            </a:lvl2pPr>
            <a:lvl3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3pPr>
            <a:lvl4pPr indent="-3429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Char char="–"/>
              <a:defRPr/>
            </a:lvl4pPr>
            <a:lvl5pPr indent="-330200" lvl="4" marL="22860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·"/>
              <a:defRPr/>
            </a:lvl5pPr>
            <a:lvl6pPr indent="-317500" lvl="5" marL="27432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·"/>
              <a:defRPr/>
            </a:lvl6pPr>
            <a:lvl7pPr indent="-304800" lvl="6" marL="32004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·"/>
              <a:defRPr/>
            </a:lvl7pPr>
            <a:lvl8pPr indent="-330200" lvl="7" marL="36576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·"/>
              <a:defRPr/>
            </a:lvl8pPr>
            <a:lvl9pPr indent="-317500" lvl="8" marL="41148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·"/>
              <a:defRPr/>
            </a:lvl9pPr>
          </a:lstStyle>
          <a:p/>
        </p:txBody>
      </p:sp>
      <p:sp>
        <p:nvSpPr>
          <p:cNvPr id="258" name="Google Shape;258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7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" name="Google Shape;34;p8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7 1">
  <p:cSld name="CUSTOM_1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7 1 1 1 1 1 1">
  <p:cSld name="CUSTOM_1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" name="Google Shape;40;p10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0.xml"/><Relationship Id="rId19" Type="http://schemas.openxmlformats.org/officeDocument/2006/relationships/theme" Target="../theme/theme4.xml"/><Relationship Id="rId6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E34C26"/>
              </a:buClr>
              <a:buSzPts val="2200"/>
              <a:buFont typeface="Montserrat"/>
              <a:buChar char="●"/>
              <a:defRPr sz="2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2000"/>
              <a:buFont typeface="Montserrat"/>
              <a:buChar char="○"/>
              <a:defRPr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Montserrat"/>
              <a:buChar char="■"/>
              <a:defRPr sz="18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  <a:defRPr sz="18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200"/>
              <a:buFont typeface="Calibri"/>
              <a:buChar char="●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E34C26"/>
              </a:buClr>
              <a:buSzPts val="2200"/>
              <a:buFont typeface="Montserrat"/>
              <a:buChar char="●"/>
              <a:defRPr sz="2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2000"/>
              <a:buFont typeface="Montserrat"/>
              <a:buChar char="○"/>
              <a:defRPr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Montserrat"/>
              <a:buChar char="■"/>
              <a:defRPr sz="18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  <a:defRPr sz="18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200"/>
              <a:buFont typeface="Calibri"/>
              <a:buChar char="●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E34C26"/>
              </a:buClr>
              <a:buSzPts val="2200"/>
              <a:buFont typeface="Montserrat"/>
              <a:buChar char="●"/>
              <a:defRPr sz="2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2000"/>
              <a:buFont typeface="Montserrat"/>
              <a:buChar char="○"/>
              <a:defRPr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Montserrat"/>
              <a:buChar char="■"/>
              <a:defRPr sz="18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  <a:defRPr sz="18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200"/>
              <a:buFont typeface="Calibri"/>
              <a:buChar char="●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3" name="Google Shape;193;p50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E34C26"/>
              </a:buClr>
              <a:buSzPts val="2200"/>
              <a:buFont typeface="Montserrat"/>
              <a:buChar char="●"/>
              <a:defRPr sz="2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2000"/>
              <a:buFont typeface="Montserrat"/>
              <a:buChar char="○"/>
              <a:defRPr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Montserrat"/>
              <a:buChar char="■"/>
              <a:defRPr sz="18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  <a:defRPr sz="18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200"/>
              <a:buFont typeface="Calibri"/>
              <a:buChar char="●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5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1.png"/><Relationship Id="rId4" Type="http://schemas.openxmlformats.org/officeDocument/2006/relationships/image" Target="../media/image7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8.xml"/><Relationship Id="rId3" Type="http://schemas.openxmlformats.org/officeDocument/2006/relationships/hyperlink" Target="http://localhost:8080/step11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9.xml"/><Relationship Id="rId3" Type="http://schemas.openxmlformats.org/officeDocument/2006/relationships/hyperlink" Target="http://localhost:9000/api/peoples/:id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localhost:8080/" TargetMode="External"/><Relationship Id="rId4" Type="http://schemas.openxmlformats.org/officeDocument/2006/relationships/hyperlink" Target="http://localhost:9000/" TargetMode="Externa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0.xml"/><Relationship Id="rId3" Type="http://schemas.openxmlformats.org/officeDocument/2006/relationships/hyperlink" Target="http://localhost:8080/step11_solution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1.xml"/><Relationship Id="rId3" Type="http://schemas.openxmlformats.org/officeDocument/2006/relationships/hyperlink" Target="http://localhost:8080/step12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3.xml"/><Relationship Id="rId3" Type="http://schemas.openxmlformats.org/officeDocument/2006/relationships/hyperlink" Target="http://localhost:8080/step12_solution" TargetMode="Externa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5.xml"/><Relationship Id="rId3" Type="http://schemas.openxmlformats.org/officeDocument/2006/relationships/hyperlink" Target="https://baianat.github.io/vee-validate/" TargetMode="External"/><Relationship Id="rId4" Type="http://schemas.openxmlformats.org/officeDocument/2006/relationships/hyperlink" Target="https://vuelidate.netlify.com" TargetMode="Externa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localhost:8080/step01" TargetMode="External"/><Relationship Id="rId4" Type="http://schemas.openxmlformats.org/officeDocument/2006/relationships/hyperlink" Target="http://localhost:8080/step01_solution" TargetMode="Externa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1.xml"/><Relationship Id="rId3" Type="http://schemas.openxmlformats.org/officeDocument/2006/relationships/hyperlink" Target="http://vee-validate.logaretm.com/#available-rules" TargetMode="Externa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2.xml"/><Relationship Id="rId3" Type="http://schemas.openxmlformats.org/officeDocument/2006/relationships/hyperlink" Target="http://localhost:8080/step13" TargetMode="Externa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3.xml"/><Relationship Id="rId3" Type="http://schemas.openxmlformats.org/officeDocument/2006/relationships/hyperlink" Target="http://localhost:8080/step13_solution" TargetMode="Externa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8.xml"/><Relationship Id="rId3" Type="http://schemas.openxmlformats.org/officeDocument/2006/relationships/hyperlink" Target="https://vuelidate.netlify.com/#sub-builtin-validators" TargetMode="Externa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9.xml"/><Relationship Id="rId3" Type="http://schemas.openxmlformats.org/officeDocument/2006/relationships/hyperlink" Target="http://localhost:8080/step14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0.xml"/><Relationship Id="rId3" Type="http://schemas.openxmlformats.org/officeDocument/2006/relationships/hyperlink" Target="http://localhost:8080/step14_solution" TargetMode="Externa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4.xml"/><Relationship Id="rId3" Type="http://schemas.openxmlformats.org/officeDocument/2006/relationships/hyperlink" Target="http://localhost:8080/step15" TargetMode="Externa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5.xml"/><Relationship Id="rId3" Type="http://schemas.openxmlformats.org/officeDocument/2006/relationships/hyperlink" Target="http://localhost:8080/step15_solution" TargetMode="Externa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3.xml"/><Relationship Id="rId3" Type="http://schemas.openxmlformats.org/officeDocument/2006/relationships/hyperlink" Target="http://localhost:8080/step16" TargetMode="Externa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4.xml"/><Relationship Id="rId3" Type="http://schemas.openxmlformats.org/officeDocument/2006/relationships/hyperlink" Target="http://localhost:8080/step16_solution" TargetMode="Externa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7.xml"/><Relationship Id="rId3" Type="http://schemas.openxmlformats.org/officeDocument/2006/relationships/hyperlink" Target="https://vuejs.org/v2/guide/events.html#Event-Modifiers" TargetMode="Externa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8.xml"/><Relationship Id="rId3" Type="http://schemas.openxmlformats.org/officeDocument/2006/relationships/hyperlink" Target="https://vuejs.org/v2/guide/events.html#Key-Modifiers" TargetMode="Externa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0.xml"/><Relationship Id="rId3" Type="http://schemas.openxmlformats.org/officeDocument/2006/relationships/hyperlink" Target="http://localhost:8080/step17" TargetMode="Externa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1.xml"/><Relationship Id="rId3" Type="http://schemas.openxmlformats.org/officeDocument/2006/relationships/hyperlink" Target="http://localhost:8080/step17_solution" TargetMode="Externa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7.xml"/><Relationship Id="rId3" Type="http://schemas.openxmlformats.org/officeDocument/2006/relationships/hyperlink" Target="http://localhost:8080/step18" TargetMode="Externa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8.xml"/><Relationship Id="rId3" Type="http://schemas.openxmlformats.org/officeDocument/2006/relationships/hyperlink" Target="http://localhost:8080/step18_solution" TargetMode="Externa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80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81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0.xml"/><Relationship Id="rId3" Type="http://schemas.openxmlformats.org/officeDocument/2006/relationships/hyperlink" Target="http://localhost:8080/step19" TargetMode="Externa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1.xml"/><Relationship Id="rId3" Type="http://schemas.openxmlformats.org/officeDocument/2006/relationships/hyperlink" Target="http://localhost:8080/step19_solution" TargetMode="Externa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82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82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7.xml"/><Relationship Id="rId3" Type="http://schemas.openxmlformats.org/officeDocument/2006/relationships/hyperlink" Target="https://github.com/vuejs/vue-cli/tree/dev/packages/%40vue/cli-plugin-e2e-cypress" TargetMode="Externa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8.xml"/><Relationship Id="rId3" Type="http://schemas.openxmlformats.org/officeDocument/2006/relationships/hyperlink" Target="http://localhost:8080/step19" TargetMode="Externa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0" Type="http://schemas.openxmlformats.org/officeDocument/2006/relationships/image" Target="../media/image8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0.xml"/><Relationship Id="rId3" Type="http://schemas.openxmlformats.org/officeDocument/2006/relationships/hyperlink" Target="https://vuejs.org/" TargetMode="External"/><Relationship Id="rId4" Type="http://schemas.openxmlformats.org/officeDocument/2006/relationships/hyperlink" Target="https://morningstar.engineering/vue-ui-a-first-look-916600d9a918" TargetMode="External"/><Relationship Id="rId9" Type="http://schemas.openxmlformats.org/officeDocument/2006/relationships/hyperlink" Target="https://github.com/vuejs/awesome-vue" TargetMode="External"/><Relationship Id="rId5" Type="http://schemas.openxmlformats.org/officeDocument/2006/relationships/hyperlink" Target="https://chrome.google.com/webstore/detail/vuejs-devtools/nhdogjmejiglipccpnnnanhbledajbpd" TargetMode="External"/><Relationship Id="rId6" Type="http://schemas.openxmlformats.org/officeDocument/2006/relationships/hyperlink" Target="https://router.vuejs.org/en/" TargetMode="External"/><Relationship Id="rId7" Type="http://schemas.openxmlformats.org/officeDocument/2006/relationships/hyperlink" Target="https://monterail.github.io/vuelidate/" TargetMode="External"/><Relationship Id="rId8" Type="http://schemas.openxmlformats.org/officeDocument/2006/relationships/hyperlink" Target="http://vee-validate.logaretm.com/#about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localhost:8080/step01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localhost:8080/step01_solution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li.vuejs.org/" TargetMode="External"/><Relationship Id="rId4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cli.vuejs.org/guide/mode-and-env.html#modes" TargetMode="External"/><Relationship Id="rId4" Type="http://schemas.openxmlformats.org/officeDocument/2006/relationships/image" Target="../media/image7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localhost:8080/step02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localhost:8080/step02_solution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vuejs.org/v2/guide/instance.html#Instance-Lifecycle-Hook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vuejs.org/v2/api/#Instance-Methods-Events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localhost:8080/step03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localhost:8080/step03_solution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2.jp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localhost:8080/step04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localhost:8080/step04_soluti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localhost:8080/step05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localhost:8080/step05_solution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github.com/mzabriskie/axios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localhost:9000/api/peoples" TargetMode="External"/><Relationship Id="rId4" Type="http://schemas.openxmlformats.org/officeDocument/2006/relationships/hyperlink" Target="http://localhost:9000/api/peoples/random" TargetMode="External"/><Relationship Id="rId5" Type="http://schemas.openxmlformats.org/officeDocument/2006/relationships/hyperlink" Target="http://localhost:8080/step06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localhost:8080/step06_solution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bit.ly/sfeir-vuejs-200" TargetMode="External"/><Relationship Id="rId4" Type="http://schemas.openxmlformats.org/officeDocument/2006/relationships/hyperlink" Target="http://bit.ly/sfeir-vuejs-200" TargetMode="External"/><Relationship Id="rId5" Type="http://schemas.openxmlformats.org/officeDocument/2006/relationships/hyperlink" Target="http://bit.ly/sfeir-vuejs-200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7.jpg"/><Relationship Id="rId4" Type="http://schemas.openxmlformats.org/officeDocument/2006/relationships/image" Target="../media/image6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7.jpg"/><Relationship Id="rId4" Type="http://schemas.openxmlformats.org/officeDocument/2006/relationships/image" Target="../media/image7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7.jpg"/><Relationship Id="rId4" Type="http://schemas.openxmlformats.org/officeDocument/2006/relationships/image" Target="../media/image7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7.jpg"/><Relationship Id="rId4" Type="http://schemas.openxmlformats.org/officeDocument/2006/relationships/image" Target="../media/image7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7.jpg"/><Relationship Id="rId4" Type="http://schemas.openxmlformats.org/officeDocument/2006/relationships/image" Target="../media/image7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github.com/vuejs/vue-router/blob/dev/examples/route-matching/app.js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Sfeir/vuejs-200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://localhost:8080/step07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://localhost:8080/step07_solution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://localhost:8080/step08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://localhost:8080/step08_solution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://localhost:8080/step09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://localhost:8080/step09_solution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97.xml"/><Relationship Id="rId3" Type="http://schemas.openxmlformats.org/officeDocument/2006/relationships/hyperlink" Target="http://localhost:9000/api/peoples/:id" TargetMode="External"/><Relationship Id="rId4" Type="http://schemas.openxmlformats.org/officeDocument/2006/relationships/hyperlink" Target="http://localhost:8080/step10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://localhost:8080/step10_solution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1.png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hool_Badge_blanc.png" id="263" name="Google Shape;26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351" y="657150"/>
            <a:ext cx="2663301" cy="22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68"/>
          <p:cNvSpPr txBox="1"/>
          <p:nvPr/>
        </p:nvSpPr>
        <p:spPr>
          <a:xfrm>
            <a:off x="3569257" y="1570263"/>
            <a:ext cx="2005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A31E1E"/>
                </a:solidFill>
                <a:latin typeface="Montserrat"/>
                <a:ea typeface="Montserrat"/>
                <a:cs typeface="Montserrat"/>
                <a:sym typeface="Montserrat"/>
              </a:rPr>
              <a:t>VUE.JS</a:t>
            </a:r>
            <a:endParaRPr b="1" sz="1800">
              <a:solidFill>
                <a:srgbClr val="A31E1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68"/>
          <p:cNvSpPr txBox="1"/>
          <p:nvPr/>
        </p:nvSpPr>
        <p:spPr>
          <a:xfrm>
            <a:off x="1357500" y="3021529"/>
            <a:ext cx="64290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Bienvenue à la Sfeir School</a:t>
            </a:r>
            <a:br>
              <a:rPr b="1" lang="fr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fr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VUE.JS  200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68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7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Déroulement de la formation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77"/>
          <p:cNvSpPr txBox="1"/>
          <p:nvPr/>
        </p:nvSpPr>
        <p:spPr>
          <a:xfrm>
            <a:off x="152725" y="1472400"/>
            <a:ext cx="8699100" cy="17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200">
                <a:latin typeface="Courier New"/>
                <a:ea typeface="Courier New"/>
                <a:cs typeface="Courier New"/>
                <a:sym typeface="Courier New"/>
              </a:rPr>
              <a:t>$ git clone https://github.com/Sfeir/vuejs-200.git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7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67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42" name="Google Shape;1042;p167"/>
          <p:cNvSpPr txBox="1"/>
          <p:nvPr>
            <p:ph type="title"/>
          </p:nvPr>
        </p:nvSpPr>
        <p:spPr>
          <a:xfrm>
            <a:off x="1229750" y="3543125"/>
            <a:ext cx="64290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Si vous appréciez la formation, Envoyez un Tweet !</a:t>
            </a:r>
            <a:endParaRPr sz="1800"/>
          </a:p>
        </p:txBody>
      </p:sp>
      <p:sp>
        <p:nvSpPr>
          <p:cNvPr id="1043" name="Google Shape;1043;p167"/>
          <p:cNvSpPr txBox="1"/>
          <p:nvPr>
            <p:ph type="title"/>
          </p:nvPr>
        </p:nvSpPr>
        <p:spPr>
          <a:xfrm>
            <a:off x="1357500" y="4027025"/>
            <a:ext cx="70389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#sfeirschool #vuejs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/>
              <a:t>@sfeir @SFEIRLux @ludoo0d0a</a:t>
            </a:r>
            <a:endParaRPr/>
          </a:p>
        </p:txBody>
      </p:sp>
      <p:grpSp>
        <p:nvGrpSpPr>
          <p:cNvPr id="1044" name="Google Shape;1044;p167"/>
          <p:cNvGrpSpPr/>
          <p:nvPr/>
        </p:nvGrpSpPr>
        <p:grpSpPr>
          <a:xfrm>
            <a:off x="2865400" y="1043400"/>
            <a:ext cx="3028200" cy="2206025"/>
            <a:chOff x="130775" y="1408350"/>
            <a:chExt cx="3028200" cy="2206025"/>
          </a:xfrm>
        </p:grpSpPr>
        <p:pic>
          <p:nvPicPr>
            <p:cNvPr descr="school_Badge_blanc.png" id="1045" name="Google Shape;1045;p1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3226" y="1408350"/>
              <a:ext cx="2663301" cy="220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6" name="Google Shape;1046;p167"/>
            <p:cNvSpPr txBox="1"/>
            <p:nvPr/>
          </p:nvSpPr>
          <p:spPr>
            <a:xfrm>
              <a:off x="130775" y="2088060"/>
              <a:ext cx="30282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>
                  <a:solidFill>
                    <a:srgbClr val="A31E1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VUE.JS</a:t>
              </a:r>
              <a:endParaRPr b="1" sz="1800">
                <a:solidFill>
                  <a:srgbClr val="A31E1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047" name="Google Shape;1047;p167"/>
          <p:cNvPicPr preferRelativeResize="0"/>
          <p:nvPr/>
        </p:nvPicPr>
        <p:blipFill rotWithShape="1">
          <a:blip r:embed="rId4">
            <a:alphaModFix/>
          </a:blip>
          <a:srcRect b="28548" l="30078" r="30449" t="32558"/>
          <a:stretch/>
        </p:blipFill>
        <p:spPr>
          <a:xfrm>
            <a:off x="4122225" y="209150"/>
            <a:ext cx="644050" cy="6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8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Vers des concepts plus avancés</a:t>
            </a:r>
            <a:endParaRPr/>
          </a:p>
        </p:txBody>
      </p:sp>
      <p:sp>
        <p:nvSpPr>
          <p:cNvPr id="1053" name="Google Shape;1053;p168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69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Formulaires et validations</a:t>
            </a:r>
            <a:endParaRPr/>
          </a:p>
        </p:txBody>
      </p:sp>
      <p:sp>
        <p:nvSpPr>
          <p:cNvPr id="1059" name="Google Shape;1059;p169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7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65" name="Google Shape;1065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900" y="792650"/>
            <a:ext cx="3558200" cy="35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71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Les formulaires: 2 problématiques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1" name="Google Shape;1071;p17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72" name="Google Shape;1072;p171"/>
          <p:cNvSpPr txBox="1"/>
          <p:nvPr/>
        </p:nvSpPr>
        <p:spPr>
          <a:xfrm>
            <a:off x="280350" y="1681575"/>
            <a:ext cx="8325900" cy="10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Collecter les données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validation des données saisies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72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Collecter les données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72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73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Une directive : v-model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4" name="Google Shape;1084;p17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85" name="Google Shape;1085;p173"/>
          <p:cNvSpPr txBox="1"/>
          <p:nvPr/>
        </p:nvSpPr>
        <p:spPr>
          <a:xfrm>
            <a:off x="372250" y="1958125"/>
            <a:ext cx="8838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type=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name=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"myName" </a:t>
            </a:r>
            <a:r>
              <a:rPr b="1"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v-model</a:t>
            </a:r>
            <a:r>
              <a:rPr b="1"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"myName"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&gt;Bonjour {{myName}}&lt;/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80808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4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v-model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1" name="Google Shape;1091;p17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92" name="Google Shape;1092;p174"/>
          <p:cNvSpPr txBox="1"/>
          <p:nvPr/>
        </p:nvSpPr>
        <p:spPr>
          <a:xfrm>
            <a:off x="280350" y="919575"/>
            <a:ext cx="83259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Sur input, textarea, checkbox, radio et select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Peut combiner avec v-for pour construire les options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Pour les checkbox ou radio, utiliser v-bind pour associer une valeur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174"/>
          <p:cNvSpPr txBox="1"/>
          <p:nvPr/>
        </p:nvSpPr>
        <p:spPr>
          <a:xfrm>
            <a:off x="591175" y="2370375"/>
            <a:ext cx="3708600" cy="17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2973B7"/>
                </a:solidFill>
                <a:latin typeface="Consolas"/>
                <a:ea typeface="Consolas"/>
                <a:cs typeface="Consolas"/>
                <a:sym typeface="Consolas"/>
              </a:rPr>
              <a:t>&lt;input</a:t>
            </a:r>
            <a:endParaRPr>
              <a:solidFill>
                <a:srgbClr val="2973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type=</a:t>
            </a:r>
            <a:r>
              <a:rPr lang="fr">
                <a:solidFill>
                  <a:srgbClr val="42B983"/>
                </a:solidFill>
                <a:latin typeface="Consolas"/>
                <a:ea typeface="Consolas"/>
                <a:cs typeface="Consolas"/>
                <a:sym typeface="Consolas"/>
              </a:rPr>
              <a:t>"checkbox"</a:t>
            </a: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v-model=</a:t>
            </a:r>
            <a:r>
              <a:rPr lang="fr">
                <a:solidFill>
                  <a:srgbClr val="42B983"/>
                </a:solidFill>
                <a:latin typeface="Consolas"/>
                <a:ea typeface="Consolas"/>
                <a:cs typeface="Consolas"/>
                <a:sym typeface="Consolas"/>
              </a:rPr>
              <a:t>"toggle"</a:t>
            </a:r>
            <a:endParaRPr>
              <a:solidFill>
                <a:srgbClr val="42B9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v-bind:true-value=</a:t>
            </a:r>
            <a:r>
              <a:rPr lang="fr">
                <a:solidFill>
                  <a:srgbClr val="42B983"/>
                </a:solidFill>
                <a:latin typeface="Consolas"/>
                <a:ea typeface="Consolas"/>
                <a:cs typeface="Consolas"/>
                <a:sym typeface="Consolas"/>
              </a:rPr>
              <a:t>"a"</a:t>
            </a:r>
            <a:endParaRPr>
              <a:solidFill>
                <a:srgbClr val="42B9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v-bind:false-value=</a:t>
            </a:r>
            <a:r>
              <a:rPr lang="fr">
                <a:solidFill>
                  <a:srgbClr val="42B983"/>
                </a:solidFill>
                <a:latin typeface="Consolas"/>
                <a:ea typeface="Consolas"/>
                <a:cs typeface="Consolas"/>
                <a:sym typeface="Consolas"/>
              </a:rPr>
              <a:t>"b"</a:t>
            </a:r>
            <a:endParaRPr>
              <a:solidFill>
                <a:srgbClr val="42B9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2973B7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4" name="Google Shape;1094;p174"/>
          <p:cNvSpPr txBox="1"/>
          <p:nvPr/>
        </p:nvSpPr>
        <p:spPr>
          <a:xfrm>
            <a:off x="4840125" y="2481675"/>
            <a:ext cx="38814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2973B7"/>
                </a:solidFill>
                <a:latin typeface="Consolas"/>
                <a:ea typeface="Consolas"/>
                <a:cs typeface="Consolas"/>
                <a:sym typeface="Consolas"/>
              </a:rPr>
              <a:t>&lt;input type=</a:t>
            </a:r>
            <a:r>
              <a:rPr lang="fr">
                <a:solidFill>
                  <a:srgbClr val="42B983"/>
                </a:solidFill>
                <a:latin typeface="Consolas"/>
                <a:ea typeface="Consolas"/>
                <a:cs typeface="Consolas"/>
                <a:sym typeface="Consolas"/>
              </a:rPr>
              <a:t>"radio"</a:t>
            </a:r>
            <a:r>
              <a:rPr lang="fr">
                <a:solidFill>
                  <a:srgbClr val="2973B7"/>
                </a:solidFill>
                <a:latin typeface="Consolas"/>
                <a:ea typeface="Consolas"/>
                <a:cs typeface="Consolas"/>
                <a:sym typeface="Consolas"/>
              </a:rPr>
              <a:t> v-model=</a:t>
            </a:r>
            <a:r>
              <a:rPr lang="fr">
                <a:solidFill>
                  <a:srgbClr val="42B983"/>
                </a:solidFill>
                <a:latin typeface="Consolas"/>
                <a:ea typeface="Consolas"/>
                <a:cs typeface="Consolas"/>
                <a:sym typeface="Consolas"/>
              </a:rPr>
              <a:t>"pick"</a:t>
            </a:r>
            <a:r>
              <a:rPr lang="fr">
                <a:solidFill>
                  <a:srgbClr val="2973B7"/>
                </a:solidFill>
                <a:latin typeface="Consolas"/>
                <a:ea typeface="Consolas"/>
                <a:cs typeface="Consolas"/>
                <a:sym typeface="Consolas"/>
              </a:rPr>
              <a:t> v-bind:value=</a:t>
            </a:r>
            <a:r>
              <a:rPr lang="fr">
                <a:solidFill>
                  <a:srgbClr val="42B983"/>
                </a:solidFill>
                <a:latin typeface="Consolas"/>
                <a:ea typeface="Consolas"/>
                <a:cs typeface="Consolas"/>
                <a:sym typeface="Consolas"/>
              </a:rPr>
              <a:t>"a"</a:t>
            </a:r>
            <a:r>
              <a:rPr lang="fr">
                <a:solidFill>
                  <a:srgbClr val="2973B7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75"/>
          <p:cNvSpPr/>
          <p:nvPr/>
        </p:nvSpPr>
        <p:spPr>
          <a:xfrm>
            <a:off x="305525" y="18810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5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1" name="Google Shape;1101;p175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11 : ajouter une personne (</a:t>
            </a: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1/2</a:t>
            </a: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2" name="Google Shape;1102;p175"/>
          <p:cNvSpPr txBox="1"/>
          <p:nvPr/>
        </p:nvSpPr>
        <p:spPr>
          <a:xfrm>
            <a:off x="374080" y="334350"/>
            <a:ext cx="9063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17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04" name="Google Shape;1104;p175"/>
          <p:cNvSpPr txBox="1"/>
          <p:nvPr/>
        </p:nvSpPr>
        <p:spPr>
          <a:xfrm>
            <a:off x="330300" y="1973750"/>
            <a:ext cx="8325900" cy="30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Petite contrainte : affichage dans une modale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composant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People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a été complété avec deux méthodes :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showDialog()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: permet d’afficher la modale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hideDialog()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: permet de cacher la modale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template a été complété avec :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un bouton pour ajouter une personne (affiche la modale d’ajout)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l’HTML de la modale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l’emplacement du formulaire d’ajout… (voir slide suivant)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175"/>
          <p:cNvSpPr txBox="1"/>
          <p:nvPr/>
        </p:nvSpPr>
        <p:spPr>
          <a:xfrm>
            <a:off x="153000" y="123155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localhost:8080/step11</a:t>
            </a:r>
            <a:endParaRPr b="1" sz="24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76"/>
          <p:cNvSpPr/>
          <p:nvPr/>
        </p:nvSpPr>
        <p:spPr>
          <a:xfrm>
            <a:off x="305525" y="18810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76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2" name="Google Shape;1112;p176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11 : ajouter une personne (2/2)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3" name="Google Shape;1113;p176"/>
          <p:cNvSpPr txBox="1"/>
          <p:nvPr/>
        </p:nvSpPr>
        <p:spPr>
          <a:xfrm>
            <a:off x="374080" y="334350"/>
            <a:ext cx="9063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17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15" name="Google Shape;1115;p176"/>
          <p:cNvSpPr txBox="1"/>
          <p:nvPr/>
        </p:nvSpPr>
        <p:spPr>
          <a:xfrm>
            <a:off x="711300" y="1668950"/>
            <a:ext cx="8325900" cy="3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Créer un composant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Form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(dans components)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vous trouverez dans src/_static les fichiers HTML et CSS à utiliser</a:t>
            </a:r>
            <a:endParaRPr sz="1800">
              <a:solidFill>
                <a:srgbClr val="080808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Propagation d’événement custom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cancel</a:t>
            </a:r>
            <a:r>
              <a:rPr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save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Mettre à jour le composant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People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en y intégrant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Form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Implémenter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dans le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People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la méthode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add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qui ajoute un contact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L’API à utiliser est celle-ci: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POST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http://localhost:9000/api/peoples/</a:t>
            </a:r>
            <a:endParaRPr sz="1800">
              <a:solidFill>
                <a:srgbClr val="080808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retourne la personne créée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176"/>
          <p:cNvSpPr txBox="1"/>
          <p:nvPr/>
        </p:nvSpPr>
        <p:spPr>
          <a:xfrm>
            <a:off x="153000" y="85055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8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Déroulement de la formation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78"/>
          <p:cNvSpPr txBox="1"/>
          <p:nvPr/>
        </p:nvSpPr>
        <p:spPr>
          <a:xfrm>
            <a:off x="330300" y="1006400"/>
            <a:ext cx="83259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(</a:t>
            </a: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npm install -g @vue/cli</a:t>
            </a: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npm install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npm run client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npm run server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npm run client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f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http://localhost:8080/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npm run server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f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http://localhost:9000/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7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7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22" name="Google Shape;1122;p177"/>
          <p:cNvSpPr txBox="1"/>
          <p:nvPr/>
        </p:nvSpPr>
        <p:spPr>
          <a:xfrm>
            <a:off x="2104200" y="1071750"/>
            <a:ext cx="49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localhost:8080/step11_solution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78"/>
          <p:cNvSpPr txBox="1"/>
          <p:nvPr/>
        </p:nvSpPr>
        <p:spPr>
          <a:xfrm>
            <a:off x="330300" y="1819875"/>
            <a:ext cx="8325900" cy="27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Créer un composant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Update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(dans views)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Ce composant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doit être accessible via l'url 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#/edit/:id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pensez à mettre à jour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src/views/router.js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ainsi que 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src/components/CardPanel.vue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Récupérer le paramètre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id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depuis la route 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Utiliser l’API </a:t>
            </a: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/api/peoples/:id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(GET)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pensez à rajouter la méthode fetchOne dans le peopleService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178"/>
          <p:cNvSpPr/>
          <p:nvPr/>
        </p:nvSpPr>
        <p:spPr>
          <a:xfrm>
            <a:off x="88366" y="18810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78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0" name="Google Shape;1130;p178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12 : modifier une personne (</a:t>
            </a: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1/2)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1" name="Google Shape;1131;p178"/>
          <p:cNvSpPr txBox="1"/>
          <p:nvPr/>
        </p:nvSpPr>
        <p:spPr>
          <a:xfrm>
            <a:off x="156920" y="334350"/>
            <a:ext cx="9063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17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33" name="Google Shape;1133;p178"/>
          <p:cNvSpPr txBox="1"/>
          <p:nvPr/>
        </p:nvSpPr>
        <p:spPr>
          <a:xfrm>
            <a:off x="1610900" y="749475"/>
            <a:ext cx="66855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localhost:8080/step12</a:t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79"/>
          <p:cNvSpPr txBox="1"/>
          <p:nvPr/>
        </p:nvSpPr>
        <p:spPr>
          <a:xfrm>
            <a:off x="330300" y="1438875"/>
            <a:ext cx="8325900" cy="3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Utiliser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Form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dans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Update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pour afficher le formulaire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props: person</a:t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Mettre à jour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Form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en ajoutant un “mode édition”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L’idée est d’utiliser le même formulaire pour l’édition et la création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Si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person</a:t>
            </a:r>
            <a:r>
              <a:rPr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alors</a:t>
            </a:r>
            <a:r>
              <a:rPr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editMode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=TRUE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La mise à jour se fait sur l’API </a:t>
            </a: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/api/peoples/:id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(PUT)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pensez à rajouter la méthode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update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dans le peopleService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179"/>
          <p:cNvSpPr/>
          <p:nvPr/>
        </p:nvSpPr>
        <p:spPr>
          <a:xfrm>
            <a:off x="98300" y="151725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79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1" name="Google Shape;1141;p179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12 : modifier une personne (2/2)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2" name="Google Shape;1142;p179"/>
          <p:cNvSpPr txBox="1"/>
          <p:nvPr/>
        </p:nvSpPr>
        <p:spPr>
          <a:xfrm>
            <a:off x="166855" y="297975"/>
            <a:ext cx="9063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17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44" name="Google Shape;1144;p179"/>
          <p:cNvSpPr txBox="1"/>
          <p:nvPr/>
        </p:nvSpPr>
        <p:spPr>
          <a:xfrm>
            <a:off x="1348925" y="749475"/>
            <a:ext cx="7074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8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50" name="Google Shape;1150;p180"/>
          <p:cNvSpPr txBox="1"/>
          <p:nvPr/>
        </p:nvSpPr>
        <p:spPr>
          <a:xfrm>
            <a:off x="2104200" y="1071750"/>
            <a:ext cx="49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localhost:8080/step12_solution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81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81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82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2 approches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2" name="Google Shape;1162;p182"/>
          <p:cNvSpPr txBox="1"/>
          <p:nvPr/>
        </p:nvSpPr>
        <p:spPr>
          <a:xfrm>
            <a:off x="153000" y="1204525"/>
            <a:ext cx="88380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Solutions non supportées par VueJs :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Template driven form : vee-validate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Model driven form: vuelidate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18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64" name="Google Shape;1164;p182"/>
          <p:cNvSpPr txBox="1"/>
          <p:nvPr/>
        </p:nvSpPr>
        <p:spPr>
          <a:xfrm>
            <a:off x="1717875" y="4501025"/>
            <a:ext cx="3374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https://baianat.github.io/vee-validate/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82"/>
          <p:cNvSpPr txBox="1"/>
          <p:nvPr/>
        </p:nvSpPr>
        <p:spPr>
          <a:xfrm>
            <a:off x="1717875" y="4308225"/>
            <a:ext cx="33747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https://vuelidate.netlify.com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83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Les états d’un contrôle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1" name="Google Shape;1171;p183"/>
          <p:cNvSpPr txBox="1"/>
          <p:nvPr/>
        </p:nvSpPr>
        <p:spPr>
          <a:xfrm>
            <a:off x="153000" y="1204525"/>
            <a:ext cx="88380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pristine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: l’utilisateur n’a pas interagi avec le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contrôle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dirty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: l’utilisateur a déjà interagi avec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contrôle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valid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contrôle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est valide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invalid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contrôle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n’est pas valide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touched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contrôle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a perdu le focus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untouched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contrôle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n’a pas encore perdu le focus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18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84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Template driven form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8" name="Google Shape;1178;p18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79" name="Google Shape;1179;p184"/>
          <p:cNvSpPr txBox="1"/>
          <p:nvPr/>
        </p:nvSpPr>
        <p:spPr>
          <a:xfrm>
            <a:off x="153000" y="1204525"/>
            <a:ext cx="8838000" cy="31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Ajouter la dépendance vee-validate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150">
                <a:solidFill>
                  <a:srgbClr val="333333"/>
                </a:solidFill>
                <a:highlight>
                  <a:srgbClr val="E4E4E4"/>
                </a:highlight>
                <a:latin typeface="Consolas"/>
                <a:ea typeface="Consolas"/>
                <a:cs typeface="Consolas"/>
                <a:sym typeface="Consolas"/>
              </a:rPr>
              <a:t>npm install vee-validate --save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Ajouter vee-validate au projet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5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Vue </a:t>
            </a:r>
            <a:r>
              <a:rPr lang="fr" sz="115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'vue'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fr" sz="115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VeeValidate </a:t>
            </a:r>
            <a:r>
              <a:rPr lang="fr" sz="115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'vee-validate'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Vue.use(VeeValidate);</a:t>
            </a:r>
            <a:endParaRPr sz="115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85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Configuration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5" name="Google Shape;1185;p18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86" name="Google Shape;1186;p185"/>
          <p:cNvSpPr txBox="1"/>
          <p:nvPr/>
        </p:nvSpPr>
        <p:spPr>
          <a:xfrm>
            <a:off x="1443425" y="594925"/>
            <a:ext cx="7440300" cy="45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config = {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locale: </a:t>
            </a:r>
            <a:r>
              <a:rPr lang="fr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en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dictionary: {en:</a:t>
            </a:r>
            <a:r>
              <a:rPr lang="fr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'...'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,fr:</a:t>
            </a:r>
            <a:r>
              <a:rPr lang="fr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'...'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strict: </a:t>
            </a:r>
            <a:r>
              <a:rPr lang="fr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classes: </a:t>
            </a:r>
            <a:r>
              <a:rPr lang="fr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classNames: {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touched: </a:t>
            </a:r>
            <a:r>
              <a:rPr lang="fr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'touched'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the control has been blurred</a:t>
            </a:r>
            <a:endParaRPr sz="12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untouched: </a:t>
            </a:r>
            <a:r>
              <a:rPr lang="fr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'untouched'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the control hasn't been blurred</a:t>
            </a:r>
            <a:endParaRPr sz="12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valid: </a:t>
            </a:r>
            <a:r>
              <a:rPr lang="fr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'valid'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model is valid</a:t>
            </a:r>
            <a:endParaRPr sz="12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invalid: </a:t>
            </a:r>
            <a:r>
              <a:rPr lang="fr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'invalid'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model is invalid</a:t>
            </a:r>
            <a:endParaRPr sz="12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pristine: </a:t>
            </a:r>
            <a:r>
              <a:rPr lang="fr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'pristine'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control has not been interacted with</a:t>
            </a:r>
            <a:endParaRPr sz="12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dirty: </a:t>
            </a:r>
            <a:r>
              <a:rPr lang="fr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'dirty'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control has been interacted with</a:t>
            </a:r>
            <a:endParaRPr sz="12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Vue.use(VeeValidate, config);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11430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86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Utilisation des validateurs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2" name="Google Shape;1192;p186"/>
          <p:cNvSpPr txBox="1"/>
          <p:nvPr/>
        </p:nvSpPr>
        <p:spPr>
          <a:xfrm>
            <a:off x="153000" y="860525"/>
            <a:ext cx="88380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Dans le template HTML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v-validate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utilise des rules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 champs doit posséder un attribut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ou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data-vv-name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18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94" name="Google Shape;1194;p186"/>
          <p:cNvSpPr txBox="1"/>
          <p:nvPr/>
        </p:nvSpPr>
        <p:spPr>
          <a:xfrm>
            <a:off x="535550" y="2398925"/>
            <a:ext cx="7900200" cy="19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150">
                <a:solidFill>
                  <a:srgbClr val="63A35C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15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"column is-12"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fr" sz="1150">
                <a:solidFill>
                  <a:srgbClr val="63A35C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15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"label"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15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"email"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&gt;Email&lt;/</a:t>
            </a:r>
            <a:r>
              <a:rPr lang="fr" sz="1150">
                <a:solidFill>
                  <a:srgbClr val="63A35C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fr" sz="1150">
                <a:solidFill>
                  <a:srgbClr val="63A35C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&lt;</a:t>
            </a:r>
            <a:r>
              <a:rPr lang="fr" sz="1150">
                <a:solidFill>
                  <a:srgbClr val="63A35C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 sz="115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v-validate</a:t>
            </a:r>
            <a:r>
              <a:rPr b="1"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"'required|email'"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15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"email"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15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15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"Email"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&lt;/</a:t>
            </a:r>
            <a:r>
              <a:rPr lang="fr" sz="1150">
                <a:solidFill>
                  <a:srgbClr val="63A35C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150">
                <a:solidFill>
                  <a:srgbClr val="63A35C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5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9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Déroulement de la formation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79"/>
          <p:cNvSpPr txBox="1"/>
          <p:nvPr/>
        </p:nvSpPr>
        <p:spPr>
          <a:xfrm>
            <a:off x="330300" y="1006400"/>
            <a:ext cx="83259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 concept clé de Vue.js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 TP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une page d’exercice : stepXX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http://localhost:8080/step01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une page de solution : stepXX_solution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http://localhost:8080/step01_solution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7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87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estion des erreurs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0" name="Google Shape;1200;p18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01" name="Google Shape;1201;p187"/>
          <p:cNvSpPr txBox="1"/>
          <p:nvPr/>
        </p:nvSpPr>
        <p:spPr>
          <a:xfrm>
            <a:off x="153000" y="1405575"/>
            <a:ext cx="8641800" cy="30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2" name="Google Shape;1202;p187"/>
          <p:cNvSpPr txBox="1"/>
          <p:nvPr/>
        </p:nvSpPr>
        <p:spPr>
          <a:xfrm>
            <a:off x="153000" y="860525"/>
            <a:ext cx="8838000" cy="20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Objet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errors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first(‘field’)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collect(‘field’)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has(‘field’)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all()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any()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187"/>
          <p:cNvSpPr txBox="1"/>
          <p:nvPr/>
        </p:nvSpPr>
        <p:spPr>
          <a:xfrm>
            <a:off x="420425" y="3073875"/>
            <a:ext cx="88380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150">
                <a:solidFill>
                  <a:srgbClr val="63A35C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 sz="115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v-validate</a:t>
            </a:r>
            <a:r>
              <a:rPr b="1"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"'required|email'"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15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:class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"{'is-danger': </a:t>
            </a:r>
            <a:r>
              <a:rPr b="1"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errors.has('email')</a:t>
            </a:r>
            <a:r>
              <a:rPr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 }"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15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"email"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15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15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"Email"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150">
                <a:solidFill>
                  <a:srgbClr val="63A35C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15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v-show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"errors.has('email')"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&gt;{{ </a:t>
            </a:r>
            <a:r>
              <a:rPr b="1"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errors.first('email')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}}&lt;/</a:t>
            </a:r>
            <a:r>
              <a:rPr lang="fr" sz="1150">
                <a:solidFill>
                  <a:srgbClr val="63A35C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88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Les validateurs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9" name="Google Shape;1209;p18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10" name="Google Shape;1210;p188"/>
          <p:cNvSpPr txBox="1"/>
          <p:nvPr/>
        </p:nvSpPr>
        <p:spPr>
          <a:xfrm>
            <a:off x="153000" y="1405575"/>
            <a:ext cx="8641800" cy="30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1" name="Google Shape;1211;p188"/>
          <p:cNvSpPr txBox="1"/>
          <p:nvPr/>
        </p:nvSpPr>
        <p:spPr>
          <a:xfrm>
            <a:off x="153000" y="860525"/>
            <a:ext cx="8838000" cy="20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required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email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regex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min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max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188"/>
          <p:cNvSpPr txBox="1"/>
          <p:nvPr/>
        </p:nvSpPr>
        <p:spPr>
          <a:xfrm>
            <a:off x="1807250" y="4566850"/>
            <a:ext cx="50556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hlink"/>
                </a:solidFill>
                <a:hlinkClick r:id="rId3"/>
              </a:rPr>
              <a:t>http://vee-validate.logaretm.com/#available-rules</a:t>
            </a:r>
            <a:endParaRPr sz="12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89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8" name="Google Shape;1218;p189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13 : valider votre formulaire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9" name="Google Shape;1219;p189"/>
          <p:cNvSpPr/>
          <p:nvPr/>
        </p:nvSpPr>
        <p:spPr>
          <a:xfrm>
            <a:off x="153000" y="151725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89"/>
          <p:cNvSpPr txBox="1"/>
          <p:nvPr/>
        </p:nvSpPr>
        <p:spPr>
          <a:xfrm>
            <a:off x="221555" y="298025"/>
            <a:ext cx="9063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18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22" name="Google Shape;1222;p189"/>
          <p:cNvSpPr txBox="1"/>
          <p:nvPr/>
        </p:nvSpPr>
        <p:spPr>
          <a:xfrm>
            <a:off x="153000" y="972525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localhost:8080/step13</a:t>
            </a:r>
            <a:endParaRPr b="1" sz="24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189"/>
          <p:cNvSpPr txBox="1"/>
          <p:nvPr/>
        </p:nvSpPr>
        <p:spPr>
          <a:xfrm>
            <a:off x="330300" y="1661925"/>
            <a:ext cx="83259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Valider les champs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Firstname :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required + min 2 lettres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Lastname :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required + min 2 lettres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Email :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required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Phone: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required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et 10 digits ⇒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\d{10}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Afficher des messages en fonction des erreurs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Utiliser la classe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md-input-invalid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sur chaque container en cas d’erreur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Désactiver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le bouton de validation si le formulaire n’est pas valide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9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29" name="Google Shape;1229;p190"/>
          <p:cNvSpPr txBox="1"/>
          <p:nvPr/>
        </p:nvSpPr>
        <p:spPr>
          <a:xfrm>
            <a:off x="2104200" y="1071750"/>
            <a:ext cx="49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localhost:8080/step13_solution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91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 driven form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5" name="Google Shape;1235;p19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36" name="Google Shape;1236;p191"/>
          <p:cNvSpPr txBox="1"/>
          <p:nvPr/>
        </p:nvSpPr>
        <p:spPr>
          <a:xfrm>
            <a:off x="153000" y="1204525"/>
            <a:ext cx="8838000" cy="31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Ajouter la dépendance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vuelidate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150">
                <a:solidFill>
                  <a:srgbClr val="333333"/>
                </a:solidFill>
                <a:highlight>
                  <a:srgbClr val="E4E4E4"/>
                </a:highlight>
                <a:latin typeface="Consolas"/>
                <a:ea typeface="Consolas"/>
                <a:cs typeface="Consolas"/>
                <a:sym typeface="Consolas"/>
              </a:rPr>
              <a:t>npm install vuelidate --save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Ajouter vuelidate au projet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5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Vue </a:t>
            </a:r>
            <a:r>
              <a:rPr lang="fr" sz="115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'vue'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fr" sz="115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Vuelidate </a:t>
            </a:r>
            <a:r>
              <a:rPr lang="fr" sz="115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'vuelidate'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Vue.use(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Vuelidate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92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Dans le template HTML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2" name="Google Shape;1242;p192"/>
          <p:cNvSpPr txBox="1"/>
          <p:nvPr/>
        </p:nvSpPr>
        <p:spPr>
          <a:xfrm>
            <a:off x="153000" y="860525"/>
            <a:ext cx="88380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Indiquer l’événement qui déclenche les changements d’états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appel de $touch pour passer en dirty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appel de $reset pour passer en pristine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v-model pour le databinding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192"/>
          <p:cNvSpPr txBox="1"/>
          <p:nvPr/>
        </p:nvSpPr>
        <p:spPr>
          <a:xfrm>
            <a:off x="542400" y="2668425"/>
            <a:ext cx="8059200" cy="22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150">
                <a:solidFill>
                  <a:srgbClr val="63A35C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15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"column is-12"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fr" sz="1150">
                <a:solidFill>
                  <a:srgbClr val="63A35C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15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"label"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15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"firstname"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&gt;Firstname&lt;/</a:t>
            </a:r>
            <a:r>
              <a:rPr lang="fr" sz="1150">
                <a:solidFill>
                  <a:srgbClr val="63A35C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fr" sz="1150">
                <a:solidFill>
                  <a:srgbClr val="63A35C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&lt;</a:t>
            </a:r>
            <a:r>
              <a:rPr lang="fr" sz="1150">
                <a:solidFill>
                  <a:srgbClr val="63A35C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fr" sz="11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="$v.person.firstname.$touch()" </a:t>
            </a:r>
            <a:r>
              <a:rPr lang="fr" sz="115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15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"firstname"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v-model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="person.firstname"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150">
                <a:solidFill>
                  <a:srgbClr val="63A35C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150">
                <a:solidFill>
                  <a:srgbClr val="63A35C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15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5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19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93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19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51" name="Google Shape;1251;p193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le composant</a:t>
            </a:r>
            <a:endParaRPr/>
          </a:p>
        </p:txBody>
      </p:sp>
      <p:sp>
        <p:nvSpPr>
          <p:cNvPr id="1252" name="Google Shape;1252;p193"/>
          <p:cNvSpPr txBox="1"/>
          <p:nvPr/>
        </p:nvSpPr>
        <p:spPr>
          <a:xfrm>
            <a:off x="0" y="1116338"/>
            <a:ext cx="43440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dans la propriété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validations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modèle du formulaire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Chaque champs est une clé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avec ces contraintes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sameAs(‘otherField’)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193"/>
          <p:cNvSpPr txBox="1"/>
          <p:nvPr/>
        </p:nvSpPr>
        <p:spPr>
          <a:xfrm>
            <a:off x="4615025" y="1201775"/>
            <a:ext cx="4269300" cy="359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validations: {</a:t>
            </a:r>
            <a:endParaRPr sz="12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  person:{</a:t>
            </a:r>
            <a:endParaRPr sz="12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    firstname: {</a:t>
            </a:r>
            <a:endParaRPr sz="12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      required,</a:t>
            </a:r>
            <a:endParaRPr sz="12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      minLength: minLength(2)</a:t>
            </a:r>
            <a:endParaRPr sz="12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12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    lastname: {</a:t>
            </a:r>
            <a:endParaRPr sz="12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      required,</a:t>
            </a:r>
            <a:endParaRPr sz="12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      minLength: minLength(2)</a:t>
            </a:r>
            <a:endParaRPr sz="12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12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    email: {</a:t>
            </a:r>
            <a:endParaRPr sz="12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      required,</a:t>
            </a:r>
            <a:endParaRPr sz="12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      email</a:t>
            </a:r>
            <a:endParaRPr sz="12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2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1143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94"/>
          <p:cNvSpPr txBox="1"/>
          <p:nvPr/>
        </p:nvSpPr>
        <p:spPr>
          <a:xfrm>
            <a:off x="153000" y="860525"/>
            <a:ext cx="8838000" cy="20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Sur le propriété $v: accès à chaque champs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bjet $error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map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de contraintes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required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minlength...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194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Gestion des erreurs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0" name="Google Shape;1260;p19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61" name="Google Shape;1261;p194"/>
          <p:cNvSpPr txBox="1"/>
          <p:nvPr/>
        </p:nvSpPr>
        <p:spPr>
          <a:xfrm>
            <a:off x="153000" y="2845275"/>
            <a:ext cx="86418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2" name="Google Shape;1262;p194"/>
          <p:cNvSpPr txBox="1"/>
          <p:nvPr/>
        </p:nvSpPr>
        <p:spPr>
          <a:xfrm>
            <a:off x="414150" y="2751075"/>
            <a:ext cx="83157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200">
                <a:solidFill>
                  <a:srgbClr val="63A35C"/>
                </a:solidFill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="{ </a:t>
            </a:r>
            <a:r>
              <a:rPr lang="fr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'md-input-invalid'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1"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$v.person.firstname.$error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}"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fr" sz="1200">
                <a:solidFill>
                  <a:srgbClr val="63A35C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fr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="$v.person.firstname.$touch()" </a:t>
            </a:r>
            <a:r>
              <a:rPr lang="fr" sz="12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20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"firstname"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v-model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="person.firstname"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7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200">
                <a:solidFill>
                  <a:srgbClr val="63A35C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v-show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20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b="1"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$v.person.firstname.required</a:t>
            </a:r>
            <a:r>
              <a:rPr lang="fr" sz="1200">
                <a:solidFill>
                  <a:srgbClr val="DF5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Champs obligatoire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200">
                <a:solidFill>
                  <a:srgbClr val="63A35C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200">
                <a:solidFill>
                  <a:srgbClr val="63A35C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95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Les validateurs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8" name="Google Shape;1268;p19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69" name="Google Shape;1269;p195"/>
          <p:cNvSpPr txBox="1"/>
          <p:nvPr/>
        </p:nvSpPr>
        <p:spPr>
          <a:xfrm>
            <a:off x="153000" y="1405575"/>
            <a:ext cx="8641800" cy="30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0" name="Google Shape;1270;p195"/>
          <p:cNvSpPr txBox="1"/>
          <p:nvPr/>
        </p:nvSpPr>
        <p:spPr>
          <a:xfrm>
            <a:off x="153000" y="860525"/>
            <a:ext cx="8838000" cy="20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Doivent être importés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required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minLength, maxLength	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between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url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195"/>
          <p:cNvSpPr txBox="1"/>
          <p:nvPr/>
        </p:nvSpPr>
        <p:spPr>
          <a:xfrm>
            <a:off x="1807250" y="4566850"/>
            <a:ext cx="50556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https://vuelidate.netlify.com/#sub-builtin-validators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96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7" name="Google Shape;1277;p196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14 : valider votre formulaire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8" name="Google Shape;1278;p196"/>
          <p:cNvSpPr/>
          <p:nvPr/>
        </p:nvSpPr>
        <p:spPr>
          <a:xfrm>
            <a:off x="153000" y="151725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96"/>
          <p:cNvSpPr txBox="1"/>
          <p:nvPr/>
        </p:nvSpPr>
        <p:spPr>
          <a:xfrm>
            <a:off x="221555" y="298025"/>
            <a:ext cx="9063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Google Shape;1280;p19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81" name="Google Shape;1281;p196"/>
          <p:cNvSpPr txBox="1"/>
          <p:nvPr/>
        </p:nvSpPr>
        <p:spPr>
          <a:xfrm>
            <a:off x="153000" y="123155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localhost:8080/step14</a:t>
            </a:r>
            <a:endParaRPr b="1" sz="24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196"/>
          <p:cNvSpPr txBox="1"/>
          <p:nvPr/>
        </p:nvSpPr>
        <p:spPr>
          <a:xfrm>
            <a:off x="330300" y="2044950"/>
            <a:ext cx="83259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Transformer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Form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en mode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Model-Driven 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Utiliser la librairie vuelidate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Tenez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compte du mode “création” aussi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Attention pas de pattern pour le téléphone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0"/>
          <p:cNvSpPr txBox="1"/>
          <p:nvPr>
            <p:ph type="title"/>
          </p:nvPr>
        </p:nvSpPr>
        <p:spPr>
          <a:xfrm>
            <a:off x="696600" y="1695028"/>
            <a:ext cx="79128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Quickstart</a:t>
            </a:r>
            <a:endParaRPr/>
          </a:p>
        </p:txBody>
      </p:sp>
      <p:sp>
        <p:nvSpPr>
          <p:cNvPr id="354" name="Google Shape;354;p80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9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88" name="Google Shape;1288;p197"/>
          <p:cNvSpPr txBox="1"/>
          <p:nvPr/>
        </p:nvSpPr>
        <p:spPr>
          <a:xfrm>
            <a:off x="2104200" y="1071750"/>
            <a:ext cx="49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localhost:8080/step14_solution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98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Vuelidate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Validation personnalisée</a:t>
            </a:r>
            <a:endParaRPr/>
          </a:p>
        </p:txBody>
      </p:sp>
      <p:sp>
        <p:nvSpPr>
          <p:cNvPr id="1294" name="Google Shape;1294;p198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99"/>
          <p:cNvSpPr txBox="1"/>
          <p:nvPr/>
        </p:nvSpPr>
        <p:spPr>
          <a:xfrm>
            <a:off x="330300" y="1006400"/>
            <a:ext cx="8325900" cy="16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Créer sa fonction de validation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Si OK   : retourne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true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Si KO: retourne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false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On peut lui passer des paramètres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199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Créer ses propres validateurs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1" name="Google Shape;1301;p199"/>
          <p:cNvSpPr txBox="1"/>
          <p:nvPr/>
        </p:nvSpPr>
        <p:spPr>
          <a:xfrm>
            <a:off x="1664125" y="2680100"/>
            <a:ext cx="3531000" cy="21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800000"/>
                </a:solidFill>
                <a:highlight>
                  <a:srgbClr val="FFFFFF"/>
                </a:highlight>
              </a:rPr>
              <a:t>export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fr" sz="1800">
                <a:solidFill>
                  <a:srgbClr val="800000"/>
                </a:solidFill>
                <a:highlight>
                  <a:srgbClr val="FFFFFF"/>
                </a:highlight>
              </a:rPr>
              <a:t>default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fr" sz="180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lang="fr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</a:rPr>
              <a:t>    myValidator</a:t>
            </a:r>
            <a:r>
              <a:rPr lang="fr" sz="180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b="1" lang="fr" sz="1800">
                <a:solidFill>
                  <a:srgbClr val="800000"/>
                </a:solidFill>
                <a:highlight>
                  <a:srgbClr val="FFFFFF"/>
                </a:highlight>
              </a:rPr>
              <a:t>args</a:t>
            </a:r>
            <a:r>
              <a:rPr lang="fr" sz="1800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fr" sz="180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lang="fr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b="1" lang="fr" sz="1800">
                <a:solidFill>
                  <a:srgbClr val="800000"/>
                </a:solidFill>
                <a:highlight>
                  <a:srgbClr val="FFFFFF"/>
                </a:highlight>
              </a:rPr>
              <a:t>return</a:t>
            </a:r>
            <a:r>
              <a:rPr b="1" lang="fr" sz="18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fr" sz="180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b="1" lang="fr" sz="1800">
                <a:solidFill>
                  <a:schemeClr val="dk1"/>
                </a:solidFill>
                <a:highlight>
                  <a:srgbClr val="FFFFFF"/>
                </a:highlight>
              </a:rPr>
              <a:t>value</a:t>
            </a:r>
            <a:r>
              <a:rPr b="1" lang="fr" sz="1800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b="1" lang="fr" sz="18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fr" sz="1800">
                <a:solidFill>
                  <a:srgbClr val="808030"/>
                </a:solidFill>
                <a:highlight>
                  <a:srgbClr val="FFFFFF"/>
                </a:highlight>
              </a:rPr>
              <a:t>=&gt;</a:t>
            </a:r>
            <a:r>
              <a:rPr b="1" lang="fr" sz="18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fr" sz="180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b="1" lang="fr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b="1" lang="fr" sz="1800">
                <a:solidFill>
                  <a:schemeClr val="dk1"/>
                </a:solidFill>
                <a:highlight>
                  <a:srgbClr val="FFFFFF"/>
                </a:highlight>
              </a:rPr>
              <a:t>            </a:t>
            </a:r>
            <a:r>
              <a:rPr b="1" lang="fr" sz="1800">
                <a:solidFill>
                  <a:srgbClr val="696969"/>
                </a:solidFill>
                <a:highlight>
                  <a:srgbClr val="FFFFFF"/>
                </a:highlight>
              </a:rPr>
              <a:t>//return true or false</a:t>
            </a:r>
            <a:br>
              <a:rPr b="1" lang="fr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b="1" lang="fr" sz="1800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b="1" lang="fr" sz="180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b="1" lang="fr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lang="fr" sz="180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fr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fr" sz="180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endParaRPr i="1"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2" name="Google Shape;1302;p19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200"/>
          <p:cNvSpPr txBox="1"/>
          <p:nvPr/>
        </p:nvSpPr>
        <p:spPr>
          <a:xfrm>
            <a:off x="330300" y="1006400"/>
            <a:ext cx="83259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Dans les règles de validation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200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Utilisation du validateur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9" name="Google Shape;1309;p200"/>
          <p:cNvSpPr txBox="1"/>
          <p:nvPr/>
        </p:nvSpPr>
        <p:spPr>
          <a:xfrm>
            <a:off x="330300" y="1628900"/>
            <a:ext cx="85686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800000"/>
                </a:solidFill>
                <a:highlight>
                  <a:srgbClr val="FFFFFF"/>
                </a:highlight>
              </a:rPr>
              <a:t>import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</a:rPr>
              <a:t> customValidator from 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</a:rPr>
              <a:t>'</a:t>
            </a:r>
            <a:r>
              <a:rPr lang="fr">
                <a:solidFill>
                  <a:srgbClr val="0000E6"/>
                </a:solidFill>
                <a:highlight>
                  <a:srgbClr val="FFFFFF"/>
                </a:highlight>
              </a:rPr>
              <a:t>./customValidator.js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</a:rPr>
              <a:t>'</a:t>
            </a:r>
            <a:br>
              <a:rPr lang="fr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fr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fr">
                <a:solidFill>
                  <a:srgbClr val="808030"/>
                </a:solidFill>
                <a:highlight>
                  <a:srgbClr val="FFFFFF"/>
                </a:highlight>
              </a:rPr>
              <a:t>...</a:t>
            </a:r>
            <a:br>
              <a:rPr lang="fr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fr">
                <a:solidFill>
                  <a:schemeClr val="dk1"/>
                </a:solidFill>
                <a:highlight>
                  <a:srgbClr val="FFFFFF"/>
                </a:highlight>
              </a:rPr>
              <a:t>      validations</a:t>
            </a:r>
            <a:r>
              <a:rPr lang="fr">
                <a:solidFill>
                  <a:srgbClr val="800080"/>
                </a:solidFill>
                <a:highlight>
                  <a:srgbClr val="FFFFFF"/>
                </a:highlight>
              </a:rPr>
              <a:t>: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fr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lang="fr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fr">
                <a:solidFill>
                  <a:schemeClr val="dk1"/>
                </a:solidFill>
                <a:highlight>
                  <a:srgbClr val="FFFFFF"/>
                </a:highlight>
              </a:rPr>
              <a:t>            person</a:t>
            </a:r>
            <a:r>
              <a:rPr lang="fr">
                <a:solidFill>
                  <a:srgbClr val="800080"/>
                </a:solidFill>
                <a:highlight>
                  <a:srgbClr val="FFFFFF"/>
                </a:highlight>
              </a:rPr>
              <a:t>:{</a:t>
            </a:r>
            <a:br>
              <a:rPr lang="fr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fr">
                <a:solidFill>
                  <a:schemeClr val="dk1"/>
                </a:solidFill>
                <a:highlight>
                  <a:srgbClr val="FFFFFF"/>
                </a:highlight>
              </a:rPr>
              <a:t>                phone</a:t>
            </a:r>
            <a:r>
              <a:rPr lang="fr">
                <a:solidFill>
                  <a:srgbClr val="800080"/>
                </a:solidFill>
                <a:highlight>
                  <a:srgbClr val="FFFFFF"/>
                </a:highlight>
              </a:rPr>
              <a:t>: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fr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br>
              <a:rPr lang="fr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fr">
                <a:solidFill>
                  <a:schemeClr val="dk1"/>
                </a:solidFill>
                <a:highlight>
                  <a:srgbClr val="FFFFFF"/>
                </a:highlight>
              </a:rPr>
              <a:t>                    pattern</a:t>
            </a:r>
            <a:r>
              <a:rPr lang="fr">
                <a:solidFill>
                  <a:srgbClr val="800080"/>
                </a:solidFill>
                <a:highlight>
                  <a:srgbClr val="FFFFFF"/>
                </a:highlight>
              </a:rPr>
              <a:t>: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</a:rPr>
              <a:t>customValidator</a:t>
            </a:r>
            <a:r>
              <a:rPr lang="fr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</a:rPr>
              <a:t>myValidator</a:t>
            </a:r>
            <a:r>
              <a:rPr lang="fr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</a:rPr>
              <a:t>1,2,3</a:t>
            </a:r>
            <a:r>
              <a:rPr lang="fr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</a:rPr>
              <a:t>                    </a:t>
            </a:r>
            <a:br>
              <a:rPr lang="fr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fr">
                <a:solidFill>
                  <a:schemeClr val="dk1"/>
                </a:solidFill>
                <a:highlight>
                  <a:srgbClr val="FFFFFF"/>
                </a:highlight>
              </a:rPr>
              <a:t>                </a:t>
            </a:r>
            <a:r>
              <a:rPr lang="fr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fr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fr">
                <a:solidFill>
                  <a:schemeClr val="dk1"/>
                </a:solidFill>
                <a:highlight>
                  <a:srgbClr val="FFFFFF"/>
                </a:highlight>
              </a:rPr>
              <a:t>            </a:t>
            </a:r>
            <a:r>
              <a:rPr lang="fr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fr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fr">
                <a:solidFill>
                  <a:schemeClr val="dk1"/>
                </a:solidFill>
                <a:highlight>
                  <a:srgbClr val="FFFFFF"/>
                </a:highlight>
              </a:rPr>
              <a:t>        </a:t>
            </a:r>
            <a:r>
              <a:rPr lang="fr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endParaRPr>
              <a:solidFill>
                <a:srgbClr val="800080"/>
              </a:solidFill>
              <a:highlight>
                <a:srgbClr val="FFFFFF"/>
              </a:highlight>
            </a:endParaRPr>
          </a:p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0" name="Google Shape;1310;p20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201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6" name="Google Shape;1316;p201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15 : votre validateur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7" name="Google Shape;1317;p201"/>
          <p:cNvSpPr/>
          <p:nvPr/>
        </p:nvSpPr>
        <p:spPr>
          <a:xfrm>
            <a:off x="681125" y="3343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201"/>
          <p:cNvSpPr txBox="1"/>
          <p:nvPr/>
        </p:nvSpPr>
        <p:spPr>
          <a:xfrm>
            <a:off x="749680" y="480650"/>
            <a:ext cx="9063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20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20" name="Google Shape;1320;p201"/>
          <p:cNvSpPr txBox="1"/>
          <p:nvPr/>
        </p:nvSpPr>
        <p:spPr>
          <a:xfrm>
            <a:off x="153000" y="123155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localhost:8080/step15</a:t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201"/>
          <p:cNvSpPr txBox="1"/>
          <p:nvPr/>
        </p:nvSpPr>
        <p:spPr>
          <a:xfrm>
            <a:off x="330300" y="2044950"/>
            <a:ext cx="83259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Créer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une classe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ustomValidators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dans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/form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Créer un validateur (méthode statique) qui vérifie le format du téléphone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Créer un validateur (méthode statique) qui vérifie l’adresse e-mail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respectant le format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nom.p@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sfeir.com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"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Associer ce validateur au control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mail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"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Afficher dans le HTML le message correspondant au type d’erreur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0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27" name="Google Shape;1327;p202"/>
          <p:cNvSpPr txBox="1"/>
          <p:nvPr/>
        </p:nvSpPr>
        <p:spPr>
          <a:xfrm>
            <a:off x="2104200" y="1071750"/>
            <a:ext cx="49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localhost:8080/step15_solution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03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Filtres</a:t>
            </a:r>
            <a:endParaRPr/>
          </a:p>
        </p:txBody>
      </p:sp>
      <p:sp>
        <p:nvSpPr>
          <p:cNvPr id="1333" name="Google Shape;1333;p203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04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Exemples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9" name="Google Shape;1339;p20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40" name="Google Shape;1340;p204"/>
          <p:cNvSpPr txBox="1"/>
          <p:nvPr/>
        </p:nvSpPr>
        <p:spPr>
          <a:xfrm>
            <a:off x="153000" y="3683550"/>
            <a:ext cx="8838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HELLO</a:t>
            </a:r>
            <a:endParaRPr sz="24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204"/>
          <p:cNvSpPr txBox="1"/>
          <p:nvPr/>
        </p:nvSpPr>
        <p:spPr>
          <a:xfrm>
            <a:off x="3072000" y="955475"/>
            <a:ext cx="3000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hello</a:t>
            </a:r>
            <a:endParaRPr sz="24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2" name="Google Shape;1342;p204"/>
          <p:cNvCxnSpPr>
            <a:stCxn id="1341" idx="2"/>
            <a:endCxn id="1340" idx="0"/>
          </p:cNvCxnSpPr>
          <p:nvPr/>
        </p:nvCxnSpPr>
        <p:spPr>
          <a:xfrm>
            <a:off x="4572000" y="1695575"/>
            <a:ext cx="0" cy="19881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3" name="Google Shape;1343;p204"/>
          <p:cNvSpPr txBox="1"/>
          <p:nvPr/>
        </p:nvSpPr>
        <p:spPr>
          <a:xfrm>
            <a:off x="2673675" y="2320100"/>
            <a:ext cx="4438800" cy="59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{{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| uppercase }}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205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Exemples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9" name="Google Shape;1349;p20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50" name="Google Shape;1350;p205"/>
          <p:cNvSpPr txBox="1"/>
          <p:nvPr/>
        </p:nvSpPr>
        <p:spPr>
          <a:xfrm>
            <a:off x="153000" y="3728250"/>
            <a:ext cx="8838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Jeudi 16 mai 2013 20H50</a:t>
            </a:r>
            <a:endParaRPr sz="24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205"/>
          <p:cNvSpPr txBox="1"/>
          <p:nvPr/>
        </p:nvSpPr>
        <p:spPr>
          <a:xfrm>
            <a:off x="3072000" y="1000175"/>
            <a:ext cx="3000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1368730200</a:t>
            </a:r>
            <a:endParaRPr sz="24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2" name="Google Shape;1352;p205"/>
          <p:cNvCxnSpPr>
            <a:stCxn id="1351" idx="2"/>
            <a:endCxn id="1350" idx="0"/>
          </p:cNvCxnSpPr>
          <p:nvPr/>
        </p:nvCxnSpPr>
        <p:spPr>
          <a:xfrm>
            <a:off x="4572000" y="1740275"/>
            <a:ext cx="0" cy="19881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3" name="Google Shape;1353;p205"/>
          <p:cNvSpPr txBox="1"/>
          <p:nvPr/>
        </p:nvSpPr>
        <p:spPr>
          <a:xfrm>
            <a:off x="1996350" y="2364800"/>
            <a:ext cx="5115900" cy="59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{{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1368730200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| date }}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206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Exemples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9" name="Google Shape;1359;p20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60" name="Google Shape;1360;p206"/>
          <p:cNvSpPr txBox="1"/>
          <p:nvPr/>
        </p:nvSpPr>
        <p:spPr>
          <a:xfrm>
            <a:off x="153000" y="3739525"/>
            <a:ext cx="8838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1 234,56 €</a:t>
            </a:r>
            <a:endParaRPr sz="24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206"/>
          <p:cNvSpPr txBox="1"/>
          <p:nvPr/>
        </p:nvSpPr>
        <p:spPr>
          <a:xfrm>
            <a:off x="3072000" y="1011450"/>
            <a:ext cx="3000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1234.562342</a:t>
            </a:r>
            <a:endParaRPr sz="24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2" name="Google Shape;1362;p206"/>
          <p:cNvCxnSpPr>
            <a:stCxn id="1361" idx="2"/>
            <a:endCxn id="1360" idx="0"/>
          </p:cNvCxnSpPr>
          <p:nvPr/>
        </p:nvCxnSpPr>
        <p:spPr>
          <a:xfrm>
            <a:off x="4572000" y="1751550"/>
            <a:ext cx="0" cy="19881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3" name="Google Shape;1363;p206"/>
          <p:cNvSpPr txBox="1"/>
          <p:nvPr/>
        </p:nvSpPr>
        <p:spPr>
          <a:xfrm>
            <a:off x="1853750" y="2376075"/>
            <a:ext cx="5258100" cy="59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{{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1234.562342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| currency }}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1"/>
          <p:cNvSpPr txBox="1"/>
          <p:nvPr/>
        </p:nvSpPr>
        <p:spPr>
          <a:xfrm>
            <a:off x="466275" y="854825"/>
            <a:ext cx="74391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 fichier source de vuejs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 template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 script de démarrage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81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Hello ...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8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07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Transformer les données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avant de les afficher</a:t>
            </a:r>
            <a:endParaRPr/>
          </a:p>
        </p:txBody>
      </p:sp>
      <p:sp>
        <p:nvSpPr>
          <p:cNvPr id="1369" name="Google Shape;1369;p207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208"/>
          <p:cNvSpPr txBox="1"/>
          <p:nvPr/>
        </p:nvSpPr>
        <p:spPr>
          <a:xfrm>
            <a:off x="330300" y="1006400"/>
            <a:ext cx="83259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la suite d’une expression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rPr lang="fr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{{ expression | filter1 }}</a:t>
            </a:r>
            <a:endParaRPr sz="180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 peut les chaîner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rPr lang="fr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{{ expression | filter1 | filter2 }}</a:t>
            </a:r>
            <a:endParaRPr sz="180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 peut leur passer des paramètres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rPr lang="fr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{{ expression | filter1(param1,param2) }}</a:t>
            </a:r>
            <a:endParaRPr sz="18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Google Shape;1375;p208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Syntaxe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6" name="Google Shape;1376;p20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209"/>
          <p:cNvSpPr txBox="1"/>
          <p:nvPr/>
        </p:nvSpPr>
        <p:spPr>
          <a:xfrm>
            <a:off x="330300" y="1006400"/>
            <a:ext cx="83259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Dans la propriété filter du composant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 nom de la clé sera le nom dans le template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Une méthode qui prend une valeur en argument et en retourne une nouvelle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209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Utilisation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3" name="Google Shape;1383;p20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84" name="Google Shape;1384;p209"/>
          <p:cNvSpPr txBox="1"/>
          <p:nvPr/>
        </p:nvSpPr>
        <p:spPr>
          <a:xfrm>
            <a:off x="1805875" y="2428725"/>
            <a:ext cx="5828100" cy="22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filters: {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b="1"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capitalize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fr">
                <a:solidFill>
                  <a:srgbClr val="0092DB"/>
                </a:solidFill>
                <a:latin typeface="Verdana"/>
                <a:ea typeface="Verdana"/>
                <a:cs typeface="Verdana"/>
                <a:sym typeface="Verdana"/>
              </a:rPr>
              <a:t>function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b="1"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value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) {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lang="fr">
                <a:solidFill>
                  <a:srgbClr val="E96900"/>
                </a:solidFill>
                <a:latin typeface="Verdana"/>
                <a:ea typeface="Verdana"/>
                <a:cs typeface="Verdana"/>
                <a:sym typeface="Verdana"/>
              </a:rPr>
              <a:t>if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(!value) </a:t>
            </a:r>
            <a:r>
              <a:rPr lang="fr">
                <a:solidFill>
                  <a:srgbClr val="E96900"/>
                </a:solidFill>
                <a:latin typeface="Verdana"/>
                <a:ea typeface="Verdana"/>
                <a:cs typeface="Verdana"/>
                <a:sym typeface="Verdana"/>
              </a:rPr>
              <a:t>return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fr">
                <a:solidFill>
                  <a:srgbClr val="42B983"/>
                </a:solidFill>
                <a:latin typeface="Verdana"/>
                <a:ea typeface="Verdana"/>
                <a:cs typeface="Verdana"/>
                <a:sym typeface="Verdana"/>
              </a:rPr>
              <a:t>''</a:t>
            </a:r>
            <a:endParaRPr>
              <a:solidFill>
                <a:srgbClr val="42B9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   value = value.toString()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b="1" lang="fr">
                <a:solidFill>
                  <a:srgbClr val="E96900"/>
                </a:solidFill>
                <a:latin typeface="Verdana"/>
                <a:ea typeface="Verdana"/>
                <a:cs typeface="Verdana"/>
                <a:sym typeface="Verdana"/>
              </a:rPr>
              <a:t>return</a:t>
            </a:r>
            <a:r>
              <a:rPr b="1"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value.charAt(</a:t>
            </a:r>
            <a:r>
              <a:rPr lang="fr">
                <a:solidFill>
                  <a:srgbClr val="AE81FF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).toUpperCase() + value.slice(</a:t>
            </a:r>
            <a:r>
              <a:rPr lang="fr">
                <a:solidFill>
                  <a:srgbClr val="AE81FF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 }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}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10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0" name="Google Shape;1390;p210"/>
          <p:cNvSpPr txBox="1"/>
          <p:nvPr/>
        </p:nvSpPr>
        <p:spPr>
          <a:xfrm>
            <a:off x="1100900" y="69975"/>
            <a:ext cx="7998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16 : </a:t>
            </a: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Je veux des N/A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1" name="Google Shape;1391;p210"/>
          <p:cNvSpPr txBox="1"/>
          <p:nvPr/>
        </p:nvSpPr>
        <p:spPr>
          <a:xfrm>
            <a:off x="681125" y="116935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localhost:8080/step16</a:t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210"/>
          <p:cNvSpPr/>
          <p:nvPr/>
        </p:nvSpPr>
        <p:spPr>
          <a:xfrm>
            <a:off x="230225" y="487825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210"/>
          <p:cNvSpPr txBox="1"/>
          <p:nvPr/>
        </p:nvSpPr>
        <p:spPr>
          <a:xfrm>
            <a:off x="70173" y="634125"/>
            <a:ext cx="1351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21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95" name="Google Shape;1395;p210"/>
          <p:cNvSpPr txBox="1"/>
          <p:nvPr/>
        </p:nvSpPr>
        <p:spPr>
          <a:xfrm>
            <a:off x="347150" y="2431375"/>
            <a:ext cx="83259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Créer un  filtre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NaFilter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dans un répertoire filter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Afficher "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N/A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" s’il n’y a pas de manager ou d’entité associés 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1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01" name="Google Shape;1401;p211"/>
          <p:cNvSpPr txBox="1"/>
          <p:nvPr/>
        </p:nvSpPr>
        <p:spPr>
          <a:xfrm>
            <a:off x="2104200" y="1071750"/>
            <a:ext cx="49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localhost:8080/step16_solution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12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modifiers</a:t>
            </a:r>
            <a:r>
              <a:rPr lang="fr"/>
              <a:t> </a:t>
            </a:r>
            <a:endParaRPr/>
          </a:p>
        </p:txBody>
      </p:sp>
      <p:sp>
        <p:nvSpPr>
          <p:cNvPr id="1407" name="Google Shape;1407;p212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213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21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14" name="Google Shape;1414;p213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modifiers</a:t>
            </a:r>
            <a:endParaRPr/>
          </a:p>
        </p:txBody>
      </p:sp>
      <p:sp>
        <p:nvSpPr>
          <p:cNvPr id="1415" name="Google Shape;1415;p213"/>
          <p:cNvSpPr txBox="1"/>
          <p:nvPr/>
        </p:nvSpPr>
        <p:spPr>
          <a:xfrm>
            <a:off x="0" y="1116338"/>
            <a:ext cx="43440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pour customiser une directive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peuvent être chaînés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après un </a:t>
            </a:r>
            <a:r>
              <a:rPr b="1" lang="f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213"/>
          <p:cNvSpPr txBox="1"/>
          <p:nvPr/>
        </p:nvSpPr>
        <p:spPr>
          <a:xfrm>
            <a:off x="490200" y="2547350"/>
            <a:ext cx="86538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fr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v-on:submit</a:t>
            </a:r>
            <a:r>
              <a:rPr b="1" lang="fr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.prevent</a:t>
            </a:r>
            <a:r>
              <a:rPr lang="fr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6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"onSubmit"</a:t>
            </a:r>
            <a:r>
              <a:rPr lang="fr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 v-model</a:t>
            </a:r>
            <a:r>
              <a:rPr b="1" lang="fr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.trim</a:t>
            </a:r>
            <a:r>
              <a:rPr lang="fr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6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"msg"</a:t>
            </a:r>
            <a:r>
              <a:rPr lang="fr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fr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214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21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23" name="Google Shape;1423;p214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les event</a:t>
            </a:r>
            <a:endParaRPr/>
          </a:p>
        </p:txBody>
      </p:sp>
      <p:sp>
        <p:nvSpPr>
          <p:cNvPr id="1424" name="Google Shape;1424;p214"/>
          <p:cNvSpPr txBox="1"/>
          <p:nvPr/>
        </p:nvSpPr>
        <p:spPr>
          <a:xfrm>
            <a:off x="0" y="1116350"/>
            <a:ext cx="8599500" cy="24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.stop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.prevent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.once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.left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.right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.middle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14"/>
          <p:cNvSpPr txBox="1"/>
          <p:nvPr/>
        </p:nvSpPr>
        <p:spPr>
          <a:xfrm>
            <a:off x="1644450" y="42286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https://vuejs.org/v2/guide/events.html#Event-Modifiers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215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21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32" name="Google Shape;1432;p215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clavier...</a:t>
            </a:r>
            <a:endParaRPr/>
          </a:p>
        </p:txBody>
      </p:sp>
      <p:sp>
        <p:nvSpPr>
          <p:cNvPr id="1433" name="Google Shape;1433;p215"/>
          <p:cNvSpPr txBox="1"/>
          <p:nvPr/>
        </p:nvSpPr>
        <p:spPr>
          <a:xfrm>
            <a:off x="0" y="1116350"/>
            <a:ext cx="8599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.{keyCode | keyAlias}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.enter, .tab, .delete, .esc, .space, .up,  .down, .left, .right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.ctrl, .alt, .shift, .meta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 peut définir des alias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Vue.config.keyCodes.f1 = 112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215"/>
          <p:cNvSpPr txBox="1"/>
          <p:nvPr/>
        </p:nvSpPr>
        <p:spPr>
          <a:xfrm>
            <a:off x="420425" y="3073875"/>
            <a:ext cx="88380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v-on:keyup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.13=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v-on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keyup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enter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="submit"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@</a:t>
            </a:r>
            <a:r>
              <a:rPr lang="fr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keyup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enter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="submit"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70000"/>
              </a:lnSpc>
              <a:spcBef>
                <a:spcPts val="800"/>
              </a:spcBef>
              <a:spcAft>
                <a:spcPts val="800"/>
              </a:spcAft>
              <a:buNone/>
            </a:pPr>
            <a:b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5" name="Google Shape;1435;p215"/>
          <p:cNvSpPr txBox="1"/>
          <p:nvPr/>
        </p:nvSpPr>
        <p:spPr>
          <a:xfrm>
            <a:off x="1484250" y="4437150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https://vuejs.org/v2/guide/events.html#Key-Modifiers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16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21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42" name="Google Shape;1442;p216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le v-model</a:t>
            </a:r>
            <a:endParaRPr/>
          </a:p>
        </p:txBody>
      </p:sp>
      <p:sp>
        <p:nvSpPr>
          <p:cNvPr id="1443" name="Google Shape;1443;p216"/>
          <p:cNvSpPr txBox="1"/>
          <p:nvPr/>
        </p:nvSpPr>
        <p:spPr>
          <a:xfrm>
            <a:off x="0" y="1116350"/>
            <a:ext cx="77355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fr" sz="1800">
                <a:latin typeface="Calibri"/>
                <a:ea typeface="Calibri"/>
                <a:cs typeface="Calibri"/>
                <a:sym typeface="Calibri"/>
              </a:rPr>
              <a:t>lazy</a:t>
            </a:r>
            <a:r>
              <a:rPr lang="fr" sz="1800">
                <a:latin typeface="Calibri"/>
                <a:ea typeface="Calibri"/>
                <a:cs typeface="Calibri"/>
                <a:sym typeface="Calibri"/>
              </a:rPr>
              <a:t> : écoute les event change et non input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number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pour caster en nombre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trim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2"/>
          <p:cNvSpPr txBox="1"/>
          <p:nvPr/>
        </p:nvSpPr>
        <p:spPr>
          <a:xfrm>
            <a:off x="466275" y="854825"/>
            <a:ext cx="74391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 types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standalone: 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inclut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le template compiler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runtime: 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utilise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uniquement les fonctions render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CDN, NPM, Bower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82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Les sources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8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217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9" name="Google Shape;1449;p217"/>
          <p:cNvSpPr txBox="1"/>
          <p:nvPr/>
        </p:nvSpPr>
        <p:spPr>
          <a:xfrm>
            <a:off x="1100900" y="69975"/>
            <a:ext cx="7998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17 : On filtre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0" name="Google Shape;1450;p217"/>
          <p:cNvSpPr txBox="1"/>
          <p:nvPr/>
        </p:nvSpPr>
        <p:spPr>
          <a:xfrm>
            <a:off x="681125" y="116935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localhost:8080/step17</a:t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217"/>
          <p:cNvSpPr/>
          <p:nvPr/>
        </p:nvSpPr>
        <p:spPr>
          <a:xfrm>
            <a:off x="230225" y="487825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217"/>
          <p:cNvSpPr txBox="1"/>
          <p:nvPr/>
        </p:nvSpPr>
        <p:spPr>
          <a:xfrm>
            <a:off x="70173" y="634125"/>
            <a:ext cx="1351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21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54" name="Google Shape;1454;p217"/>
          <p:cNvSpPr txBox="1"/>
          <p:nvPr/>
        </p:nvSpPr>
        <p:spPr>
          <a:xfrm>
            <a:off x="347150" y="2431375"/>
            <a:ext cx="83259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Nous avons ajouté un composant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SearchBar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Dans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le composant People, vous avez une méthode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filterPeople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Utilisons un modifier pour déclencher le filtre en tapant sur entrée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propage un événement custom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search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que l’on écoute dans le people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21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60" name="Google Shape;1460;p218"/>
          <p:cNvSpPr txBox="1"/>
          <p:nvPr/>
        </p:nvSpPr>
        <p:spPr>
          <a:xfrm>
            <a:off x="2104200" y="1071750"/>
            <a:ext cx="49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localhost:8080/step17_solution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219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directives </a:t>
            </a:r>
            <a:endParaRPr/>
          </a:p>
        </p:txBody>
      </p:sp>
      <p:sp>
        <p:nvSpPr>
          <p:cNvPr id="1466" name="Google Shape;1466;p219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220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22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73" name="Google Shape;1473;p220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directives natives</a:t>
            </a:r>
            <a:endParaRPr/>
          </a:p>
        </p:txBody>
      </p:sp>
      <p:sp>
        <p:nvSpPr>
          <p:cNvPr id="1474" name="Google Shape;1474;p220"/>
          <p:cNvSpPr txBox="1"/>
          <p:nvPr/>
        </p:nvSpPr>
        <p:spPr>
          <a:xfrm>
            <a:off x="0" y="1116350"/>
            <a:ext cx="77355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v-bind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v-for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v-show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v-model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v-if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v-on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v-once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21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22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81" name="Google Shape;1481;p221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directive custom</a:t>
            </a:r>
            <a:endParaRPr/>
          </a:p>
        </p:txBody>
      </p:sp>
      <p:sp>
        <p:nvSpPr>
          <p:cNvPr id="1482" name="Google Shape;1482;p221"/>
          <p:cNvSpPr txBox="1"/>
          <p:nvPr/>
        </p:nvSpPr>
        <p:spPr>
          <a:xfrm>
            <a:off x="0" y="1116350"/>
            <a:ext cx="42711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Souvent le composant suffit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mais pour enrichir le comportement d’une élément natif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s’enregistre de façon globale ou localement sur un composant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 nom sera préfixé par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v-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Peut passer une simple fonction=bind/update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p221"/>
          <p:cNvSpPr txBox="1"/>
          <p:nvPr/>
        </p:nvSpPr>
        <p:spPr>
          <a:xfrm>
            <a:off x="5666500" y="811550"/>
            <a:ext cx="2907900" cy="3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540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540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Vue.directive(</a:t>
            </a:r>
            <a:r>
              <a:rPr lang="fr" sz="1450">
                <a:solidFill>
                  <a:srgbClr val="42B983"/>
                </a:solidFill>
                <a:latin typeface="Verdana"/>
                <a:ea typeface="Verdana"/>
                <a:cs typeface="Verdana"/>
                <a:sym typeface="Verdana"/>
              </a:rPr>
              <a:t>foo</a:t>
            </a: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, {})</a:t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540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OU</a:t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540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directives:{</a:t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203200" lvl="0" marL="2540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50">
                <a:solidFill>
                  <a:srgbClr val="42B983"/>
                </a:solidFill>
                <a:latin typeface="Verdana"/>
                <a:ea typeface="Verdana"/>
                <a:cs typeface="Verdana"/>
                <a:sym typeface="Verdana"/>
              </a:rPr>
              <a:t>foo</a:t>
            </a: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: {}</a:t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540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540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540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2973B7"/>
                </a:solidFill>
                <a:latin typeface="Verdana"/>
                <a:ea typeface="Verdana"/>
                <a:cs typeface="Verdana"/>
                <a:sym typeface="Verdana"/>
              </a:rPr>
              <a:t>&lt;input </a:t>
            </a:r>
            <a:r>
              <a:rPr b="1" lang="fr">
                <a:solidFill>
                  <a:srgbClr val="2973B7"/>
                </a:solidFill>
                <a:latin typeface="Verdana"/>
                <a:ea typeface="Verdana"/>
                <a:cs typeface="Verdana"/>
                <a:sym typeface="Verdana"/>
              </a:rPr>
              <a:t>v-foo</a:t>
            </a:r>
            <a:r>
              <a:rPr lang="fr">
                <a:solidFill>
                  <a:srgbClr val="2973B7"/>
                </a:solidFill>
                <a:latin typeface="Verdana"/>
                <a:ea typeface="Verdana"/>
                <a:cs typeface="Verdana"/>
                <a:sym typeface="Verdana"/>
              </a:rPr>
              <a:t>&gt;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222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p22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90" name="Google Shape;1490;p222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Cycle de vie</a:t>
            </a:r>
            <a:endParaRPr/>
          </a:p>
        </p:txBody>
      </p:sp>
      <p:sp>
        <p:nvSpPr>
          <p:cNvPr id="1491" name="Google Shape;1491;p222"/>
          <p:cNvSpPr txBox="1"/>
          <p:nvPr/>
        </p:nvSpPr>
        <p:spPr>
          <a:xfrm>
            <a:off x="0" y="1116350"/>
            <a:ext cx="32715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bind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une fois, quand on est attaché à l’élément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inserted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on est inséré dans le parent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le composant a été mis à jour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componentUpdated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après que le composant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et ces enfants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aient été modifiés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unbind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la directive est détaché de l’élément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222"/>
          <p:cNvSpPr txBox="1"/>
          <p:nvPr/>
        </p:nvSpPr>
        <p:spPr>
          <a:xfrm>
            <a:off x="4371100" y="1181475"/>
            <a:ext cx="4009500" cy="3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540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directives:{</a:t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203200" lvl="0" marL="2540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50">
                <a:solidFill>
                  <a:srgbClr val="42B983"/>
                </a:solidFill>
                <a:latin typeface="Verdana"/>
                <a:ea typeface="Verdana"/>
                <a:cs typeface="Verdana"/>
                <a:sym typeface="Verdana"/>
              </a:rPr>
              <a:t>focus</a:t>
            </a: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: {</a:t>
            </a:r>
            <a:endParaRPr sz="1450">
              <a:solidFill>
                <a:srgbClr val="B3B3B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203200" lvl="0" marL="7112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inserted: </a:t>
            </a:r>
            <a:r>
              <a:rPr lang="fr" sz="1450">
                <a:solidFill>
                  <a:srgbClr val="0092DB"/>
                </a:solidFill>
                <a:latin typeface="Verdana"/>
                <a:ea typeface="Verdana"/>
                <a:cs typeface="Verdana"/>
                <a:sym typeface="Verdana"/>
              </a:rPr>
              <a:t>function</a:t>
            </a: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(el) {</a:t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203200" lvl="0" marL="7112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fr" sz="1450">
                <a:solidFill>
                  <a:srgbClr val="B3B3B3"/>
                </a:solidFill>
                <a:latin typeface="Verdana"/>
                <a:ea typeface="Verdana"/>
                <a:cs typeface="Verdana"/>
                <a:sym typeface="Verdana"/>
              </a:rPr>
              <a:t>// Focus the element</a:t>
            </a:r>
            <a:endParaRPr sz="1450">
              <a:solidFill>
                <a:srgbClr val="B3B3B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203200" lvl="0" marL="2540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 		el.focus()</a:t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203200" lvl="0" marL="2540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	}</a:t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203200" lvl="0" marL="2540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23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22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99" name="Google Shape;1499;p223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Arguments</a:t>
            </a:r>
            <a:endParaRPr/>
          </a:p>
        </p:txBody>
      </p:sp>
      <p:sp>
        <p:nvSpPr>
          <p:cNvPr id="1500" name="Google Shape;1500;p223"/>
          <p:cNvSpPr txBox="1"/>
          <p:nvPr/>
        </p:nvSpPr>
        <p:spPr>
          <a:xfrm>
            <a:off x="0" y="1116350"/>
            <a:ext cx="77355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el: élément sur laquelle la directive est attachée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binding: map avec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name nom sans le v-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expression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arg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modifiers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vnode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oldVnode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(pour update et updateComponent)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24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6" name="Google Shape;1506;p224"/>
          <p:cNvSpPr txBox="1"/>
          <p:nvPr/>
        </p:nvSpPr>
        <p:spPr>
          <a:xfrm>
            <a:off x="1100900" y="69975"/>
            <a:ext cx="7998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18 : Tout en majuscule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7" name="Google Shape;1507;p224"/>
          <p:cNvSpPr txBox="1"/>
          <p:nvPr/>
        </p:nvSpPr>
        <p:spPr>
          <a:xfrm>
            <a:off x="681125" y="116935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localhost:8080/step18</a:t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8" name="Google Shape;1508;p224"/>
          <p:cNvSpPr/>
          <p:nvPr/>
        </p:nvSpPr>
        <p:spPr>
          <a:xfrm>
            <a:off x="230225" y="487825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224"/>
          <p:cNvSpPr txBox="1"/>
          <p:nvPr/>
        </p:nvSpPr>
        <p:spPr>
          <a:xfrm>
            <a:off x="70173" y="634125"/>
            <a:ext cx="1351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0" name="Google Shape;1510;p22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11" name="Google Shape;1511;p224"/>
          <p:cNvSpPr txBox="1"/>
          <p:nvPr/>
        </p:nvSpPr>
        <p:spPr>
          <a:xfrm>
            <a:off x="347150" y="2431375"/>
            <a:ext cx="83259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Créez une directive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v-upper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qui permet de modifier la valeur saisie dans un champs pour la mettre en majuscule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Utilisez la sur le champs de filtre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2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17" name="Google Shape;1517;p225"/>
          <p:cNvSpPr txBox="1"/>
          <p:nvPr/>
        </p:nvSpPr>
        <p:spPr>
          <a:xfrm>
            <a:off x="2104200" y="1071750"/>
            <a:ext cx="49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localhost:8080/step18_solution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226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Communication avancée</a:t>
            </a:r>
            <a:endParaRPr/>
          </a:p>
        </p:txBody>
      </p:sp>
      <p:sp>
        <p:nvSpPr>
          <p:cNvPr id="1523" name="Google Shape;1523;p226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3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Les sources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8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5" name="Google Shape;375;p83"/>
          <p:cNvSpPr txBox="1"/>
          <p:nvPr/>
        </p:nvSpPr>
        <p:spPr>
          <a:xfrm>
            <a:off x="1900050" y="808025"/>
            <a:ext cx="5343900" cy="3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&lt;script src=”/path/to/vue.js”&gt;&lt;/script&gt;</a:t>
            </a:r>
            <a:endParaRPr b="1" sz="18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8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8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&lt;div id=”app”&gt;&lt;/div&gt;</a:t>
            </a:r>
            <a:endParaRPr sz="18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227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Google Shape;1529;p22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30" name="Google Shape;1530;p227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façons de communiquer</a:t>
            </a:r>
            <a:endParaRPr/>
          </a:p>
        </p:txBody>
      </p:sp>
      <p:sp>
        <p:nvSpPr>
          <p:cNvPr id="1531" name="Google Shape;1531;p227"/>
          <p:cNvSpPr txBox="1"/>
          <p:nvPr/>
        </p:nvSpPr>
        <p:spPr>
          <a:xfrm>
            <a:off x="0" y="1116350"/>
            <a:ext cx="77355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entre parent- enfant: event custom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entre autres éléments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bus de communication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architecture flux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228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22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38" name="Google Shape;1538;p228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simple bus</a:t>
            </a:r>
            <a:endParaRPr/>
          </a:p>
        </p:txBody>
      </p:sp>
      <p:sp>
        <p:nvSpPr>
          <p:cNvPr id="1539" name="Google Shape;1539;p228"/>
          <p:cNvSpPr txBox="1"/>
          <p:nvPr/>
        </p:nvSpPr>
        <p:spPr>
          <a:xfrm>
            <a:off x="0" y="1116350"/>
            <a:ext cx="77355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Créer une instance de Vues dédiée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l’importer dans les différents composants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Utiliser ces méthodes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$on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$emit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0" name="Google Shape;1540;p228"/>
          <p:cNvSpPr txBox="1"/>
          <p:nvPr/>
        </p:nvSpPr>
        <p:spPr>
          <a:xfrm>
            <a:off x="491575" y="2967350"/>
            <a:ext cx="31476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8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Vue from </a:t>
            </a:r>
            <a:r>
              <a:rPr b="1" lang="fr" sz="1800">
                <a:solidFill>
                  <a:srgbClr val="008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'vue'</a:t>
            </a:r>
            <a:endParaRPr b="1" sz="1800">
              <a:solidFill>
                <a:srgbClr val="008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8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var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bus = </a:t>
            </a:r>
            <a:r>
              <a:rPr b="1" lang="fr" sz="1800">
                <a:solidFill>
                  <a:srgbClr val="00008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new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Vue({})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8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export default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bus;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70000"/>
              </a:lnSpc>
              <a:spcBef>
                <a:spcPts val="800"/>
              </a:spcBef>
              <a:spcAft>
                <a:spcPts val="800"/>
              </a:spcAft>
              <a:buNone/>
            </a:pPr>
            <a:b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1" name="Google Shape;1541;p228"/>
          <p:cNvSpPr txBox="1"/>
          <p:nvPr/>
        </p:nvSpPr>
        <p:spPr>
          <a:xfrm>
            <a:off x="4472600" y="2967350"/>
            <a:ext cx="44217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8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bus from </a:t>
            </a:r>
            <a:r>
              <a:rPr b="1" lang="fr" sz="1800">
                <a:solidFill>
                  <a:srgbClr val="008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'../path/toBus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bus.</a:t>
            </a:r>
            <a:r>
              <a:rPr lang="fr" sz="1800">
                <a:solidFill>
                  <a:srgbClr val="7A7A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$on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fr" sz="1800">
                <a:solidFill>
                  <a:srgbClr val="008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xxx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fr" sz="1800">
                <a:solidFill>
                  <a:srgbClr val="00008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function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(datas){...});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bus.</a:t>
            </a:r>
            <a:r>
              <a:rPr lang="fr" sz="1800">
                <a:solidFill>
                  <a:srgbClr val="7A7A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$emit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fr" sz="1800">
                <a:solidFill>
                  <a:srgbClr val="008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xxx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,datas);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8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70000"/>
              </a:lnSpc>
              <a:spcBef>
                <a:spcPts val="800"/>
              </a:spcBef>
              <a:spcAft>
                <a:spcPts val="800"/>
              </a:spcAft>
              <a:buNone/>
            </a:pPr>
            <a:b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229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22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48" name="Google Shape;1548;p229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VUEX</a:t>
            </a:r>
            <a:endParaRPr/>
          </a:p>
        </p:txBody>
      </p:sp>
      <p:sp>
        <p:nvSpPr>
          <p:cNvPr id="1549" name="Google Shape;1549;p229"/>
          <p:cNvSpPr txBox="1"/>
          <p:nvPr/>
        </p:nvSpPr>
        <p:spPr>
          <a:xfrm>
            <a:off x="0" y="1116350"/>
            <a:ext cx="44319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Architecture dataflow: like Redux :)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librairie tiers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officielle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à installer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npm </a:t>
            </a:r>
            <a:r>
              <a:rPr lang="fr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install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vuex --save</a:t>
            </a:r>
            <a:endParaRPr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0" name="Google Shape;1550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800" y="904625"/>
            <a:ext cx="4687901" cy="317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30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Google Shape;1556;p23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57" name="Google Shape;1557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950" y="284625"/>
            <a:ext cx="6185775" cy="48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230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VUEX</a:t>
            </a:r>
            <a:endParaRPr/>
          </a:p>
        </p:txBody>
      </p:sp>
      <p:sp>
        <p:nvSpPr>
          <p:cNvPr id="1559" name="Google Shape;1559;p230"/>
          <p:cNvSpPr txBox="1"/>
          <p:nvPr/>
        </p:nvSpPr>
        <p:spPr>
          <a:xfrm>
            <a:off x="0" y="1116350"/>
            <a:ext cx="3822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 éléments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state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et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getters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mutations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actions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231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23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66" name="Google Shape;1566;p231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Store</a:t>
            </a:r>
            <a:endParaRPr/>
          </a:p>
        </p:txBody>
      </p:sp>
      <p:sp>
        <p:nvSpPr>
          <p:cNvPr id="1567" name="Google Shape;1567;p231"/>
          <p:cNvSpPr txBox="1"/>
          <p:nvPr/>
        </p:nvSpPr>
        <p:spPr>
          <a:xfrm>
            <a:off x="0" y="1116350"/>
            <a:ext cx="52161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unité de base qui va contenir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 state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les getters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les actions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les mutations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va être injecté dans notre instance Vue: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this.$store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dans les composants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Google Shape;1568;p231"/>
          <p:cNvSpPr txBox="1"/>
          <p:nvPr/>
        </p:nvSpPr>
        <p:spPr>
          <a:xfrm>
            <a:off x="5325250" y="433475"/>
            <a:ext cx="36987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Vue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'vue'</a:t>
            </a:r>
            <a:endParaRPr sz="12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Vuex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'vuex'</a:t>
            </a:r>
            <a:endParaRPr sz="12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Vue.use(Vuex)</a:t>
            </a:r>
            <a:endParaRPr b="1" sz="12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initial state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state = {..}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getters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getters = {...}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actions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actions = {...}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mutations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mutations = {...}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Vuex.Store({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state,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actions,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getters,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mutations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9" name="Google Shape;1569;p231"/>
          <p:cNvSpPr txBox="1"/>
          <p:nvPr/>
        </p:nvSpPr>
        <p:spPr>
          <a:xfrm>
            <a:off x="1710775" y="3424550"/>
            <a:ext cx="29526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Vue({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store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7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232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Google Shape;1575;p23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76" name="Google Shape;1576;p232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State</a:t>
            </a:r>
            <a:endParaRPr/>
          </a:p>
        </p:txBody>
      </p:sp>
      <p:sp>
        <p:nvSpPr>
          <p:cNvPr id="1577" name="Google Shape;1577;p232"/>
          <p:cNvSpPr txBox="1"/>
          <p:nvPr/>
        </p:nvSpPr>
        <p:spPr>
          <a:xfrm>
            <a:off x="0" y="1116350"/>
            <a:ext cx="37803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map de clé valeurs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Propriété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state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récupérer dans le store par this.$store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232"/>
          <p:cNvSpPr txBox="1"/>
          <p:nvPr/>
        </p:nvSpPr>
        <p:spPr>
          <a:xfrm>
            <a:off x="4361975" y="814475"/>
            <a:ext cx="4662000" cy="3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Dans le Store:</a:t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state = {  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people: [],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search: </a:t>
            </a:r>
            <a:r>
              <a:rPr lang="fr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endParaRPr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Dans le composant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computed: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search: 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	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b="1"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.$store.state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.search;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953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540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33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23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85" name="Google Shape;1585;p233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getters</a:t>
            </a:r>
            <a:endParaRPr/>
          </a:p>
        </p:txBody>
      </p:sp>
      <p:sp>
        <p:nvSpPr>
          <p:cNvPr id="1586" name="Google Shape;1586;p233"/>
          <p:cNvSpPr txBox="1"/>
          <p:nvPr/>
        </p:nvSpPr>
        <p:spPr>
          <a:xfrm>
            <a:off x="-76200" y="1116350"/>
            <a:ext cx="36237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Pour travailler sur le state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Propriété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getters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“computed” du store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Pour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centraliser un traitement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filtre, tri…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233"/>
          <p:cNvSpPr txBox="1"/>
          <p:nvPr/>
        </p:nvSpPr>
        <p:spPr>
          <a:xfrm>
            <a:off x="3679725" y="814475"/>
            <a:ext cx="5304900" cy="3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Dans le Store:</a:t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getters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doneTodos 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state </a:t>
            </a:r>
            <a:r>
              <a:rPr lang="fr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fr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state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todos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todo </a:t>
            </a:r>
            <a:r>
              <a:rPr lang="fr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todo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done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Dans le composant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computed: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953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doneTodosCount 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		</a:t>
            </a:r>
            <a:r>
              <a:rPr lang="fr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$store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getters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doneTodos</a:t>
            </a:r>
            <a:b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540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234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p23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94" name="Google Shape;1594;p234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mutations</a:t>
            </a:r>
            <a:endParaRPr/>
          </a:p>
        </p:txBody>
      </p:sp>
      <p:sp>
        <p:nvSpPr>
          <p:cNvPr id="1595" name="Google Shape;1595;p234"/>
          <p:cNvSpPr txBox="1"/>
          <p:nvPr/>
        </p:nvSpPr>
        <p:spPr>
          <a:xfrm>
            <a:off x="0" y="1116350"/>
            <a:ext cx="38220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SEULE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façon de modifier le state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Propriété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mutations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déclenchée par un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les mutations sont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réactives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les mutations sont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synchrones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Utiliser des constantes pour les types de mutations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6" name="Google Shape;1596;p234"/>
          <p:cNvSpPr txBox="1"/>
          <p:nvPr/>
        </p:nvSpPr>
        <p:spPr>
          <a:xfrm>
            <a:off x="4060725" y="662075"/>
            <a:ext cx="5083200" cy="39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Dans le Store:</a:t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mutations</a:t>
            </a:r>
            <a:r>
              <a:rPr lang="fr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increment </a:t>
            </a:r>
            <a:r>
              <a:rPr lang="fr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state,payload</a:t>
            </a:r>
            <a:r>
              <a:rPr lang="fr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state</a:t>
            </a:r>
            <a:r>
              <a:rPr lang="fr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count=payload.amount;</a:t>
            </a:r>
            <a:b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[types.FETCH_ALL](state, { people }) {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	 state.people = people;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}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Dans le composant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$store</a:t>
            </a:r>
            <a:r>
              <a:rPr lang="fr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commit</a:t>
            </a:r>
            <a:r>
              <a:rPr lang="fr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2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'increment'</a:t>
            </a:r>
            <a:r>
              <a:rPr lang="fr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fr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fr" sz="12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$store</a:t>
            </a:r>
            <a:r>
              <a:rPr lang="fr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commit</a:t>
            </a:r>
            <a:r>
              <a:rPr lang="fr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2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'increment'</a:t>
            </a:r>
            <a:r>
              <a:rPr lang="fr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{amount:</a:t>
            </a:r>
            <a:r>
              <a:rPr lang="fr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fr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$store</a:t>
            </a:r>
            <a:r>
              <a:rPr lang="fr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commit</a:t>
            </a:r>
            <a:r>
              <a:rPr lang="fr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fr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type:</a:t>
            </a:r>
            <a:r>
              <a:rPr lang="fr" sz="12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'increment'</a:t>
            </a:r>
            <a:r>
              <a:rPr lang="fr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amount:</a:t>
            </a:r>
            <a:r>
              <a:rPr lang="fr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fr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540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235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23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03" name="Google Shape;1603;p235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actions</a:t>
            </a:r>
            <a:endParaRPr/>
          </a:p>
        </p:txBody>
      </p:sp>
      <p:sp>
        <p:nvSpPr>
          <p:cNvPr id="1604" name="Google Shape;1604;p235"/>
          <p:cNvSpPr txBox="1"/>
          <p:nvPr/>
        </p:nvSpPr>
        <p:spPr>
          <a:xfrm>
            <a:off x="0" y="1116350"/>
            <a:ext cx="38220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Propriété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actions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commit des mutations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traitement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asynchrones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déclenchée par un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dispatch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235"/>
          <p:cNvSpPr txBox="1"/>
          <p:nvPr/>
        </p:nvSpPr>
        <p:spPr>
          <a:xfrm>
            <a:off x="4060725" y="966875"/>
            <a:ext cx="5083200" cy="39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Dans le Store:</a:t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actions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increment 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context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context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commit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'increment'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999999"/>
              </a:solidFill>
              <a:highlight>
                <a:srgbClr val="F8F8F8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Dans le composant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$store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dispatch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'increment'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fr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$store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dispatch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'increment'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{amount:</a:t>
            </a:r>
            <a:r>
              <a:rPr lang="fr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$store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dispatch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'increment'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amount:</a:t>
            </a:r>
            <a:r>
              <a:rPr lang="fr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540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236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Google Shape;1611;p23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12" name="Google Shape;1612;p236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helpers</a:t>
            </a:r>
            <a:endParaRPr/>
          </a:p>
        </p:txBody>
      </p:sp>
      <p:sp>
        <p:nvSpPr>
          <p:cNvPr id="1613" name="Google Shape;1613;p236"/>
          <p:cNvSpPr txBox="1"/>
          <p:nvPr/>
        </p:nvSpPr>
        <p:spPr>
          <a:xfrm>
            <a:off x="0" y="1116350"/>
            <a:ext cx="22260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mapGetter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mapMutations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mapActions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4" name="Google Shape;1614;p236"/>
          <p:cNvSpPr txBox="1"/>
          <p:nvPr/>
        </p:nvSpPr>
        <p:spPr>
          <a:xfrm>
            <a:off x="3588250" y="1005625"/>
            <a:ext cx="4945800" cy="39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Dans le composant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computed</a:t>
            </a:r>
            <a:r>
              <a:rPr lang="fr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f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fr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  <a:b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fr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mapGetters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b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fr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'doneTodosCount'</a:t>
            </a:r>
            <a:b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methods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fr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mapMutations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fr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'increment'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]),</a:t>
            </a:r>
            <a:endParaRPr>
              <a:solidFill>
                <a:srgbClr val="66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fr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mapActions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({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'increment'</a:t>
            </a: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  <a:b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70809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4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 script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8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2" name="Google Shape;382;p84"/>
          <p:cNvSpPr txBox="1"/>
          <p:nvPr/>
        </p:nvSpPr>
        <p:spPr>
          <a:xfrm>
            <a:off x="4865025" y="1188000"/>
            <a:ext cx="3189600" cy="27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8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Vue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b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el: </a:t>
            </a:r>
            <a:r>
              <a:rPr lang="fr" sz="1800">
                <a:solidFill>
                  <a:srgbClr val="00A3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'#app'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data: {</a:t>
            </a:r>
            <a:b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name:</a:t>
            </a:r>
            <a:r>
              <a:rPr lang="fr" sz="1800">
                <a:solidFill>
                  <a:srgbClr val="00A3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"Cyril"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3" name="Google Shape;383;p84"/>
          <p:cNvSpPr txBox="1"/>
          <p:nvPr/>
        </p:nvSpPr>
        <p:spPr>
          <a:xfrm>
            <a:off x="466275" y="854825"/>
            <a:ext cx="3396300" cy="28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Instancier une Vue avec des options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pour cibler l’élément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pour exposer des propriétés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37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0" name="Google Shape;1620;p237"/>
          <p:cNvSpPr txBox="1"/>
          <p:nvPr/>
        </p:nvSpPr>
        <p:spPr>
          <a:xfrm>
            <a:off x="1100900" y="69975"/>
            <a:ext cx="7998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19 : Je branche Vuex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1" name="Google Shape;1621;p237"/>
          <p:cNvSpPr txBox="1"/>
          <p:nvPr/>
        </p:nvSpPr>
        <p:spPr>
          <a:xfrm>
            <a:off x="681125" y="116935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localhost:8080/step19</a:t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237"/>
          <p:cNvSpPr/>
          <p:nvPr/>
        </p:nvSpPr>
        <p:spPr>
          <a:xfrm>
            <a:off x="230225" y="487825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237"/>
          <p:cNvSpPr txBox="1"/>
          <p:nvPr/>
        </p:nvSpPr>
        <p:spPr>
          <a:xfrm>
            <a:off x="70173" y="634125"/>
            <a:ext cx="1351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23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25" name="Google Shape;1625;p237"/>
          <p:cNvSpPr txBox="1"/>
          <p:nvPr/>
        </p:nvSpPr>
        <p:spPr>
          <a:xfrm>
            <a:off x="347150" y="2431375"/>
            <a:ext cx="83259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Vous disposez d’un squelette de Store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Nous allons mettre en place une architecture Vuex pour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récupérer la liste des utilisateurs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Filtrer le tableau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Une action pour la requête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Une mutation et un getter pour le filtre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23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31" name="Google Shape;1631;p238"/>
          <p:cNvSpPr txBox="1"/>
          <p:nvPr/>
        </p:nvSpPr>
        <p:spPr>
          <a:xfrm>
            <a:off x="2104200" y="1071750"/>
            <a:ext cx="49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localhost:8080/step19_solution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239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 unitaires</a:t>
            </a:r>
            <a:endParaRPr/>
          </a:p>
        </p:txBody>
      </p:sp>
      <p:sp>
        <p:nvSpPr>
          <p:cNvPr id="1637" name="Google Shape;1637;p239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240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3" name="Google Shape;1643;p24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44" name="Google Shape;1644;p240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des tests unitaires alors que...</a:t>
            </a:r>
            <a:endParaRPr/>
          </a:p>
        </p:txBody>
      </p:sp>
      <p:pic>
        <p:nvPicPr>
          <p:cNvPr id="1645" name="Google Shape;1645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0" y="768275"/>
            <a:ext cx="2767563" cy="38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241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1" name="Google Shape;1651;p24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52" name="Google Shape;1652;p241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Parce que...</a:t>
            </a:r>
            <a:endParaRPr/>
          </a:p>
        </p:txBody>
      </p:sp>
      <p:pic>
        <p:nvPicPr>
          <p:cNvPr id="1653" name="Google Shape;1653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0" y="768275"/>
            <a:ext cx="2767563" cy="38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242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24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60" name="Google Shape;1660;p242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tests unitaires permettent de... </a:t>
            </a:r>
            <a:endParaRPr/>
          </a:p>
        </p:txBody>
      </p:sp>
      <p:sp>
        <p:nvSpPr>
          <p:cNvPr id="1661" name="Google Shape;1661;p242"/>
          <p:cNvSpPr txBox="1"/>
          <p:nvPr/>
        </p:nvSpPr>
        <p:spPr>
          <a:xfrm>
            <a:off x="323875" y="915875"/>
            <a:ext cx="66627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éviter les régressions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documenter le code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s'assurer qu'un bug ne réapparaisse pas / plus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challenger l'architecture de l'appli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refuser une PR de Cyril qui n'a pas voulu les écrire ;-)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243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 unitaires dans une appli Vue</a:t>
            </a:r>
            <a:endParaRPr/>
          </a:p>
        </p:txBody>
      </p:sp>
      <p:sp>
        <p:nvSpPr>
          <p:cNvPr id="1667" name="Google Shape;1667;p24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68" name="Google Shape;1668;p243"/>
          <p:cNvSpPr txBox="1"/>
          <p:nvPr/>
        </p:nvSpPr>
        <p:spPr>
          <a:xfrm>
            <a:off x="228600" y="1116350"/>
            <a:ext cx="38220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 teste :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 cycle de vie du composant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les méthodes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les props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l'affichage / rendu du composant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Pour cela, il suffit d'importer Vue et votre composant dans un test unitaire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243"/>
          <p:cNvSpPr txBox="1"/>
          <p:nvPr/>
        </p:nvSpPr>
        <p:spPr>
          <a:xfrm>
            <a:off x="4060725" y="662075"/>
            <a:ext cx="5083200" cy="3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Dans le test:</a:t>
            </a:r>
            <a:b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" sz="950">
                <a:solidFill>
                  <a:srgbClr val="E96900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 Vue </a:t>
            </a:r>
            <a:r>
              <a:rPr lang="fr" sz="950">
                <a:solidFill>
                  <a:srgbClr val="E96900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42B983"/>
                </a:solidFill>
                <a:latin typeface="Roboto Mono"/>
                <a:ea typeface="Roboto Mono"/>
                <a:cs typeface="Roboto Mono"/>
                <a:sym typeface="Roboto Mono"/>
              </a:rPr>
              <a:t>'vue'</a:t>
            </a:r>
            <a:b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" sz="950">
                <a:solidFill>
                  <a:srgbClr val="E96900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 MyComponent </a:t>
            </a:r>
            <a:r>
              <a:rPr lang="fr" sz="950">
                <a:solidFill>
                  <a:srgbClr val="E96900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950">
                <a:solidFill>
                  <a:srgbClr val="42B983"/>
                </a:solidFill>
                <a:latin typeface="Roboto Mono"/>
                <a:ea typeface="Roboto Mono"/>
                <a:cs typeface="Roboto Mono"/>
                <a:sym typeface="Roboto Mono"/>
              </a:rPr>
              <a:t>'path/to/MyComponent.vue'</a:t>
            </a:r>
            <a:b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950">
              <a:solidFill>
                <a:srgbClr val="52525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describe(</a:t>
            </a:r>
            <a:r>
              <a:rPr lang="fr" sz="950">
                <a:solidFill>
                  <a:srgbClr val="42B983"/>
                </a:solidFill>
                <a:latin typeface="Roboto Mono"/>
                <a:ea typeface="Roboto Mono"/>
                <a:cs typeface="Roboto Mono"/>
                <a:sym typeface="Roboto Mono"/>
              </a:rPr>
              <a:t>'MyComponent'</a:t>
            </a: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, () =&gt; {</a:t>
            </a:r>
            <a:b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  it(</a:t>
            </a:r>
            <a:r>
              <a:rPr lang="fr" sz="950">
                <a:solidFill>
                  <a:srgbClr val="42B983"/>
                </a:solidFill>
                <a:latin typeface="Roboto Mono"/>
                <a:ea typeface="Roboto Mono"/>
                <a:cs typeface="Roboto Mono"/>
                <a:sym typeface="Roboto Mono"/>
              </a:rPr>
              <a:t>'has a created hook'</a:t>
            </a: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, () =&gt; {</a:t>
            </a:r>
            <a:b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    expect(</a:t>
            </a:r>
            <a:r>
              <a:rPr lang="fr" sz="950">
                <a:solidFill>
                  <a:srgbClr val="E96900"/>
                </a:solidFill>
                <a:latin typeface="Roboto Mono"/>
                <a:ea typeface="Roboto Mono"/>
                <a:cs typeface="Roboto Mono"/>
                <a:sym typeface="Roboto Mono"/>
              </a:rPr>
              <a:t>typeof</a:t>
            </a: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 MyComponent.created).toBe(</a:t>
            </a:r>
            <a:r>
              <a:rPr lang="fr" sz="950">
                <a:solidFill>
                  <a:srgbClr val="42B983"/>
                </a:solidFill>
                <a:latin typeface="Roboto Mono"/>
                <a:ea typeface="Roboto Mono"/>
                <a:cs typeface="Roboto Mono"/>
                <a:sym typeface="Roboto Mono"/>
              </a:rPr>
              <a:t>'function'</a:t>
            </a: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  })</a:t>
            </a:r>
            <a:b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  it(</a:t>
            </a:r>
            <a:r>
              <a:rPr lang="fr" sz="950">
                <a:solidFill>
                  <a:srgbClr val="42B983"/>
                </a:solidFill>
                <a:latin typeface="Roboto Mono"/>
                <a:ea typeface="Roboto Mono"/>
                <a:cs typeface="Roboto Mono"/>
                <a:sym typeface="Roboto Mono"/>
              </a:rPr>
              <a:t>'correctly sets the message when created'</a:t>
            </a: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, () =&gt; {</a:t>
            </a:r>
            <a:b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950">
                <a:solidFill>
                  <a:srgbClr val="E96900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 vm = </a:t>
            </a:r>
            <a:r>
              <a:rPr lang="fr" sz="950">
                <a:solidFill>
                  <a:srgbClr val="E9690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 Vue(MyComponent).$mount()</a:t>
            </a:r>
            <a:b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    expect(vm.message).toBe(</a:t>
            </a:r>
            <a:r>
              <a:rPr lang="fr" sz="950">
                <a:solidFill>
                  <a:srgbClr val="42B983"/>
                </a:solidFill>
                <a:latin typeface="Roboto Mono"/>
                <a:ea typeface="Roboto Mono"/>
                <a:cs typeface="Roboto Mono"/>
                <a:sym typeface="Roboto Mono"/>
              </a:rPr>
              <a:t>'bye!'</a:t>
            </a: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  })</a:t>
            </a:r>
            <a:endParaRPr sz="950">
              <a:solidFill>
                <a:srgbClr val="52525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  it(</a:t>
            </a:r>
            <a:r>
              <a:rPr lang="fr" sz="950">
                <a:solidFill>
                  <a:srgbClr val="42B983"/>
                </a:solidFill>
                <a:latin typeface="Roboto Mono"/>
                <a:ea typeface="Roboto Mono"/>
                <a:cs typeface="Roboto Mono"/>
                <a:sym typeface="Roboto Mono"/>
              </a:rPr>
              <a:t>'sets the correct default data'</a:t>
            </a: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, () =&gt; {</a:t>
            </a:r>
            <a:b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    expect(</a:t>
            </a:r>
            <a:r>
              <a:rPr lang="fr" sz="950">
                <a:solidFill>
                  <a:srgbClr val="E96900"/>
                </a:solidFill>
                <a:latin typeface="Roboto Mono"/>
                <a:ea typeface="Roboto Mono"/>
                <a:cs typeface="Roboto Mono"/>
                <a:sym typeface="Roboto Mono"/>
              </a:rPr>
              <a:t>typeof</a:t>
            </a: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 MyComponent.data).toBe(</a:t>
            </a:r>
            <a:r>
              <a:rPr lang="fr" sz="950">
                <a:solidFill>
                  <a:srgbClr val="42B983"/>
                </a:solidFill>
                <a:latin typeface="Roboto Mono"/>
                <a:ea typeface="Roboto Mono"/>
                <a:cs typeface="Roboto Mono"/>
                <a:sym typeface="Roboto Mono"/>
              </a:rPr>
              <a:t>'function'</a:t>
            </a: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fr" sz="950">
                <a:solidFill>
                  <a:srgbClr val="E96900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 defaultData = MyComponent.data()</a:t>
            </a:r>
            <a:b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    expect(defaultData.message).toBe(</a:t>
            </a:r>
            <a:r>
              <a:rPr lang="fr" sz="950">
                <a:solidFill>
                  <a:srgbClr val="42B983"/>
                </a:solidFill>
                <a:latin typeface="Roboto Mono"/>
                <a:ea typeface="Roboto Mono"/>
                <a:cs typeface="Roboto Mono"/>
                <a:sym typeface="Roboto Mono"/>
              </a:rPr>
              <a:t>'hello!'</a:t>
            </a: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  })</a:t>
            </a:r>
            <a:b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f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540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244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Quelques notes sur les tests unitaires</a:t>
            </a:r>
            <a:endParaRPr/>
          </a:p>
        </p:txBody>
      </p:sp>
      <p:sp>
        <p:nvSpPr>
          <p:cNvPr id="1675" name="Google Shape;1675;p24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76" name="Google Shape;1676;p244"/>
          <p:cNvSpPr txBox="1"/>
          <p:nvPr/>
        </p:nvSpPr>
        <p:spPr>
          <a:xfrm>
            <a:off x="213175" y="748050"/>
            <a:ext cx="8362200" cy="3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●"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 nombreuses équipes "choisissent" (ou oublient) de tester unitairement les applis Front : </a:t>
            </a:r>
            <a:r>
              <a:rPr i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c'est une mauvaise pratique car la </a:t>
            </a:r>
            <a:r>
              <a:rPr b="1" i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logique applicative se déplace progressivement chez le client </a:t>
            </a:r>
            <a:r>
              <a:rPr i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au lieu d'être prise en charge par un serveur</a:t>
            </a:r>
            <a:endParaRPr i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●"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Certains font le choix de ne pas tester le rendu (seule la logique est testée unitairement) : </a:t>
            </a:r>
            <a:r>
              <a:rPr i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c'est tolérable, mais prévoyez alors des tests end-to-end pour votre appli (</a:t>
            </a:r>
            <a:r>
              <a:rPr b="1" i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vue-cli propose </a:t>
            </a:r>
            <a:r>
              <a:rPr b="1" i="1" lang="f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cypress.io</a:t>
            </a:r>
            <a:r>
              <a:rPr i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qui est très facile d'utilisation)</a:t>
            </a:r>
            <a:endParaRPr i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●"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 vous vous retrouvez à écrire plusieurs fois le même test pour des composants différents, réécrivez vos composants ! </a:t>
            </a:r>
            <a:r>
              <a:rPr i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Les tests unitaires sont de </a:t>
            </a:r>
            <a:r>
              <a:rPr b="1" i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bons révélateurs des infractions au principe DRY </a:t>
            </a:r>
            <a:r>
              <a:rPr i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(Don't Repeat Yourself)</a:t>
            </a:r>
            <a:endParaRPr i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73763"/>
              </a:buClr>
              <a:buSzPts val="1400"/>
              <a:buFont typeface="Calibri"/>
              <a:buChar char="●"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Attention au contexte des fonctions de votre librairie de test ! </a:t>
            </a:r>
            <a:r>
              <a:rPr i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 plupart des frameworks de testing (jasmise, mocha, ...) utilisent des méthodes comme </a:t>
            </a: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describe(...), beforeEach(...) </a:t>
            </a:r>
            <a:r>
              <a:rPr i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b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it(...)</a:t>
            </a:r>
            <a:r>
              <a:rPr i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et sont exécutées une fois l'interprétation de tous les scripts terminée, ce qui peut avoir des </a:t>
            </a:r>
            <a:r>
              <a:rPr b="1" i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effets de bord inattendus</a:t>
            </a:r>
            <a:r>
              <a:rPr i="1"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!</a:t>
            </a:r>
            <a:endParaRPr i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245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2" name="Google Shape;1682;p245"/>
          <p:cNvSpPr txBox="1"/>
          <p:nvPr/>
        </p:nvSpPr>
        <p:spPr>
          <a:xfrm>
            <a:off x="1100900" y="69975"/>
            <a:ext cx="7998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20 : J'écris des tests unitaires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3" name="Google Shape;1683;p245"/>
          <p:cNvSpPr txBox="1"/>
          <p:nvPr/>
        </p:nvSpPr>
        <p:spPr>
          <a:xfrm>
            <a:off x="681125" y="116935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localhost:8080/step20</a:t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245"/>
          <p:cNvSpPr/>
          <p:nvPr/>
        </p:nvSpPr>
        <p:spPr>
          <a:xfrm>
            <a:off x="230225" y="487825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245"/>
          <p:cNvSpPr txBox="1"/>
          <p:nvPr/>
        </p:nvSpPr>
        <p:spPr>
          <a:xfrm>
            <a:off x="70173" y="634125"/>
            <a:ext cx="1351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24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87" name="Google Shape;1687;p245"/>
          <p:cNvSpPr txBox="1"/>
          <p:nvPr/>
        </p:nvSpPr>
        <p:spPr>
          <a:xfrm>
            <a:off x="347150" y="2431375"/>
            <a:ext cx="83259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Vous disposez d’un exemple dans le dossier tests/unit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Créez le fichier components/SearchBar.spec.js dans le dossier ???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Ajoutez les tests unitaires de ce composant, qui doit : 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Récupérer la valeur entrée dans la barre de recherche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Transmettre au composant parent la valeur recherchée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246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Ressources</a:t>
            </a:r>
            <a:endParaRPr/>
          </a:p>
        </p:txBody>
      </p:sp>
      <p:sp>
        <p:nvSpPr>
          <p:cNvPr id="1693" name="Google Shape;1693;p246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5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 template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8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0" name="Google Shape;390;p85"/>
          <p:cNvSpPr txBox="1"/>
          <p:nvPr/>
        </p:nvSpPr>
        <p:spPr>
          <a:xfrm>
            <a:off x="3805050" y="808025"/>
            <a:ext cx="5343900" cy="3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&lt;script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8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"/path/to/vue.js"</a:t>
            </a:r>
            <a:r>
              <a:rPr lang="fr" sz="18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&gt;&lt;/script&gt;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80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8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8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"app"</a:t>
            </a:r>
            <a:r>
              <a:rPr lang="fr" sz="18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hello {{ name }}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8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1" name="Google Shape;391;p85"/>
          <p:cNvSpPr txBox="1"/>
          <p:nvPr/>
        </p:nvSpPr>
        <p:spPr>
          <a:xfrm>
            <a:off x="466275" y="854825"/>
            <a:ext cx="27459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Directement dans la page HTML: 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247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Ressources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9" name="Google Shape;1699;p24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00" name="Google Shape;1700;p247"/>
          <p:cNvSpPr txBox="1"/>
          <p:nvPr/>
        </p:nvSpPr>
        <p:spPr>
          <a:xfrm>
            <a:off x="489575" y="724350"/>
            <a:ext cx="82296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Site Officiel : </a:t>
            </a:r>
            <a:r>
              <a:rPr lang="f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https://vuejs.org/</a:t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vue-cli:  </a:t>
            </a:r>
            <a:r>
              <a:rPr lang="f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https://morningstar.engineering/vue-ui-a-first-look-916600d9a918</a:t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Extensions: </a:t>
            </a:r>
            <a:r>
              <a:rPr lang="f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https://chrome.google.com/webstore/detail/vuejs-devtools/nhdogjmejiglipccpnnnanhbledajbpd</a:t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vue-router : </a:t>
            </a:r>
            <a:r>
              <a:rPr lang="f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https://router.vuejs.org/en/</a:t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vuelidate : </a:t>
            </a:r>
            <a:r>
              <a:rPr lang="f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https://monterail.github.io/vuelidate/</a:t>
            </a:r>
            <a:endParaRPr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vee-validate</a:t>
            </a: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http://vee-validate.logaretm.com/#about</a:t>
            </a:r>
            <a:endParaRPr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Ressources: </a:t>
            </a:r>
            <a:r>
              <a:rPr lang="f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https://github.com/vuejs/awesome-vue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pture d’écran 2017-02-27 à 19.48.49.png" id="1701" name="Google Shape;1701;p2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76400" y="2630425"/>
            <a:ext cx="5684477" cy="2741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86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 template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8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8" name="Google Shape;398;p86"/>
          <p:cNvSpPr txBox="1"/>
          <p:nvPr/>
        </p:nvSpPr>
        <p:spPr>
          <a:xfrm>
            <a:off x="4186050" y="808025"/>
            <a:ext cx="5343900" cy="3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8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Vue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b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el: </a:t>
            </a:r>
            <a:r>
              <a:rPr lang="fr" sz="1800">
                <a:solidFill>
                  <a:srgbClr val="00A3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'#app'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template:</a:t>
            </a:r>
            <a:r>
              <a:rPr b="1" lang="fr" sz="1800">
                <a:solidFill>
                  <a:srgbClr val="00A3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'&lt;span&gt;{{name}}&lt;/span&gt;'</a:t>
            </a:r>
            <a:r>
              <a:rPr b="1"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data: {</a:t>
            </a:r>
            <a:b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name:</a:t>
            </a:r>
            <a:r>
              <a:rPr lang="fr" sz="1800">
                <a:solidFill>
                  <a:srgbClr val="00A3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"Cyril"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86"/>
          <p:cNvSpPr txBox="1"/>
          <p:nvPr/>
        </p:nvSpPr>
        <p:spPr>
          <a:xfrm>
            <a:off x="466275" y="854825"/>
            <a:ext cx="27459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 option à l’instance de vue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9"/>
          <p:cNvSpPr txBox="1"/>
          <p:nvPr/>
        </p:nvSpPr>
        <p:spPr>
          <a:xfrm>
            <a:off x="381375" y="498550"/>
            <a:ext cx="32931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rPr>
              <a:t>WIFI :</a:t>
            </a:r>
            <a:r>
              <a:rPr b="1" lang="fr" sz="2000">
                <a:solidFill>
                  <a:srgbClr val="E34C26"/>
                </a:solidFill>
                <a:latin typeface="Montserrat"/>
                <a:ea typeface="Montserrat"/>
                <a:cs typeface="Montserrat"/>
                <a:sym typeface="Montserrat"/>
              </a:rPr>
              <a:t> SFEIRGUEST</a:t>
            </a:r>
            <a:endParaRPr b="1" sz="2000">
              <a:solidFill>
                <a:srgbClr val="0B426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rPr>
              <a:t>MDP :</a:t>
            </a:r>
            <a:r>
              <a:rPr b="1" lang="fr" sz="2000">
                <a:solidFill>
                  <a:srgbClr val="E34C2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fr" sz="2000">
                <a:solidFill>
                  <a:srgbClr val="E34C26"/>
                </a:solidFill>
                <a:latin typeface="Montserrat"/>
                <a:ea typeface="Montserrat"/>
                <a:cs typeface="Montserrat"/>
                <a:sym typeface="Montserrat"/>
              </a:rPr>
              <a:t>GUEST$2014</a:t>
            </a:r>
            <a:endParaRPr b="1" sz="2000">
              <a:solidFill>
                <a:srgbClr val="E34C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69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7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 template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8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6" name="Google Shape;406;p87"/>
          <p:cNvSpPr txBox="1"/>
          <p:nvPr/>
        </p:nvSpPr>
        <p:spPr>
          <a:xfrm>
            <a:off x="4016850" y="1201625"/>
            <a:ext cx="5529900" cy="3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 type</a:t>
            </a:r>
            <a:r>
              <a:rPr b="1" lang="fr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fr" sz="1800">
                <a:solidFill>
                  <a:srgbClr val="00A3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"x-template"</a:t>
            </a:r>
            <a:r>
              <a:rPr b="1"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</a:t>
            </a:r>
            <a:r>
              <a:rPr b="1" lang="fr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fr" sz="1800">
                <a:solidFill>
                  <a:srgbClr val="00A3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"appTpl"</a:t>
            </a:r>
            <a:r>
              <a:rPr b="1" lang="fr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b="1"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1"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fr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b="1" lang="fr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Hello {{name}}</a:t>
            </a:r>
            <a:r>
              <a:rPr b="1" lang="fr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/span</a:t>
            </a:r>
            <a:r>
              <a:rPr b="1" lang="fr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b="1"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1" lang="fr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/script</a:t>
            </a:r>
            <a:r>
              <a:rPr b="1" lang="fr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800">
              <a:solidFill>
                <a:srgbClr val="FF56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00">
              <a:solidFill>
                <a:srgbClr val="FF56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8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Vue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b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el: </a:t>
            </a:r>
            <a:r>
              <a:rPr lang="fr" sz="1800">
                <a:solidFill>
                  <a:srgbClr val="00A3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'#app'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template:</a:t>
            </a:r>
            <a:r>
              <a:rPr b="1" lang="fr" sz="1800">
                <a:solidFill>
                  <a:srgbClr val="00A3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'#appTpl'</a:t>
            </a:r>
            <a:r>
              <a:rPr b="1"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…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7" name="Google Shape;407;p87"/>
          <p:cNvSpPr txBox="1"/>
          <p:nvPr/>
        </p:nvSpPr>
        <p:spPr>
          <a:xfrm>
            <a:off x="466275" y="854825"/>
            <a:ext cx="27459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 utilisant des script avec type=”x-template”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88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 : prise en main 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88"/>
          <p:cNvSpPr txBox="1"/>
          <p:nvPr/>
        </p:nvSpPr>
        <p:spPr>
          <a:xfrm>
            <a:off x="153000" y="841125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localhost:8080/step01</a:t>
            </a:r>
            <a:br>
              <a:rPr lang="fr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fr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Mise en place de votre </a:t>
            </a:r>
            <a:r>
              <a:rPr lang="fr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première</a:t>
            </a:r>
            <a:r>
              <a:rPr lang="fr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application</a:t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88"/>
          <p:cNvSpPr/>
          <p:nvPr/>
        </p:nvSpPr>
        <p:spPr>
          <a:xfrm>
            <a:off x="293925" y="34590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88"/>
          <p:cNvSpPr txBox="1"/>
          <p:nvPr/>
        </p:nvSpPr>
        <p:spPr>
          <a:xfrm>
            <a:off x="347624" y="492200"/>
            <a:ext cx="9360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8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17" name="Google Shape;417;p88"/>
          <p:cNvSpPr txBox="1"/>
          <p:nvPr/>
        </p:nvSpPr>
        <p:spPr>
          <a:xfrm>
            <a:off x="330300" y="1530525"/>
            <a:ext cx="8325900" cy="3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Dans le fichier main.js vous allez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créer votre première instance Vue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elle expose une propriété name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Dans le fichier index.html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utilisez cette propriété directement dans le html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89"/>
          <p:cNvSpPr txBox="1"/>
          <p:nvPr/>
        </p:nvSpPr>
        <p:spPr>
          <a:xfrm>
            <a:off x="2104200" y="1071750"/>
            <a:ext cx="49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localhost:8080/step01_solution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8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90"/>
          <p:cNvSpPr txBox="1"/>
          <p:nvPr>
            <p:ph type="title"/>
          </p:nvPr>
        </p:nvSpPr>
        <p:spPr>
          <a:xfrm>
            <a:off x="696600" y="1695028"/>
            <a:ext cx="79128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peu de tooling</a:t>
            </a:r>
            <a:endParaRPr/>
          </a:p>
        </p:txBody>
      </p:sp>
      <p:sp>
        <p:nvSpPr>
          <p:cNvPr id="429" name="Google Shape;429;p90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91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La stack “officielle”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91"/>
          <p:cNvSpPr txBox="1"/>
          <p:nvPr/>
        </p:nvSpPr>
        <p:spPr>
          <a:xfrm>
            <a:off x="1204275" y="749475"/>
            <a:ext cx="67011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Vue</a:t>
            </a:r>
            <a:r>
              <a:rPr b="1" lang="fr" sz="2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CLI</a:t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https://cli.vuejs.org/</a:t>
            </a:r>
            <a:endParaRPr b="1" sz="18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9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37" name="Google Shape;43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0250" y="2027475"/>
            <a:ext cx="5683509" cy="311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91"/>
          <p:cNvSpPr txBox="1"/>
          <p:nvPr/>
        </p:nvSpPr>
        <p:spPr>
          <a:xfrm>
            <a:off x="6303800" y="1104375"/>
            <a:ext cx="22872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91"/>
          <p:cNvSpPr txBox="1"/>
          <p:nvPr/>
        </p:nvSpPr>
        <p:spPr>
          <a:xfrm>
            <a:off x="2763450" y="1610650"/>
            <a:ext cx="36171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npm install -g @vue/cli</a:t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2"/>
          <p:cNvSpPr txBox="1"/>
          <p:nvPr/>
        </p:nvSpPr>
        <p:spPr>
          <a:xfrm>
            <a:off x="466275" y="854825"/>
            <a:ext cx="27693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vue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vue-cli-service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vue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ui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92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La stack “officielle”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9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47" name="Google Shape;44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975" y="901875"/>
            <a:ext cx="4895386" cy="3957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93"/>
          <p:cNvSpPr txBox="1"/>
          <p:nvPr/>
        </p:nvSpPr>
        <p:spPr>
          <a:xfrm>
            <a:off x="466275" y="854825"/>
            <a:ext cx="41310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vue create &lt;project-name&gt;</a:t>
            </a:r>
            <a:endParaRPr sz="1000">
              <a:solidFill>
                <a:srgbClr val="A71D5D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plugins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preset</a:t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93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La stack “officielle”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9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55" name="Google Shape;45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875" y="1435275"/>
            <a:ext cx="4921726" cy="27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94"/>
          <p:cNvSpPr txBox="1"/>
          <p:nvPr/>
        </p:nvSpPr>
        <p:spPr>
          <a:xfrm>
            <a:off x="466275" y="854825"/>
            <a:ext cx="41310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vue-cli-service</a:t>
            </a:r>
            <a:endParaRPr sz="1000">
              <a:solidFill>
                <a:srgbClr val="A71D5D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serve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build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inspect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94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La stack “officielle”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9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63" name="Google Shape;46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250" y="1130475"/>
            <a:ext cx="5712350" cy="25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5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WebPack*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9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70" name="Google Shape;470;p95"/>
          <p:cNvSpPr txBox="1"/>
          <p:nvPr/>
        </p:nvSpPr>
        <p:spPr>
          <a:xfrm>
            <a:off x="100200" y="682175"/>
            <a:ext cx="3381600" cy="40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B426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Bundle en javascript</a:t>
            </a:r>
            <a:endParaRPr sz="1800">
              <a:solidFill>
                <a:srgbClr val="0B426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B426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hot reload</a:t>
            </a:r>
            <a:endParaRPr sz="1800">
              <a:solidFill>
                <a:srgbClr val="0B426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426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g2Build.png" id="471" name="Google Shape;47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525" y="816538"/>
            <a:ext cx="2362200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6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Configuration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9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78" name="Google Shape;478;p96"/>
          <p:cNvSpPr txBox="1"/>
          <p:nvPr/>
        </p:nvSpPr>
        <p:spPr>
          <a:xfrm>
            <a:off x="100200" y="682175"/>
            <a:ext cx="4585800" cy="40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B426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Les commandes</a:t>
            </a:r>
            <a:endParaRPr sz="1800">
              <a:solidFill>
                <a:srgbClr val="0B426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B426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npm run serve</a:t>
            </a:r>
            <a:endParaRPr sz="1800">
              <a:solidFill>
                <a:srgbClr val="0B426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B426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npm run build</a:t>
            </a:r>
            <a:endParaRPr sz="1800">
              <a:solidFill>
                <a:srgbClr val="0B426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B426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npm run test:unit</a:t>
            </a:r>
            <a:endParaRPr sz="1800">
              <a:solidFill>
                <a:srgbClr val="0B426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B426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npm run e2e</a:t>
            </a:r>
            <a:endParaRPr sz="1800">
              <a:solidFill>
                <a:srgbClr val="0B426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B426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Configuration</a:t>
            </a:r>
            <a:endParaRPr sz="1800">
              <a:solidFill>
                <a:srgbClr val="0B426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B426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dev, prod…</a:t>
            </a:r>
            <a:endParaRPr sz="1800">
              <a:solidFill>
                <a:srgbClr val="0B426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rgbClr val="0B4269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B426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variables d’environnements dans des fichiers .env</a:t>
            </a:r>
            <a:endParaRPr sz="1800">
              <a:solidFill>
                <a:srgbClr val="0B426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426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96"/>
          <p:cNvSpPr txBox="1"/>
          <p:nvPr/>
        </p:nvSpPr>
        <p:spPr>
          <a:xfrm>
            <a:off x="325575" y="4005175"/>
            <a:ext cx="46836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https://cli.vuejs.org/guide/mode-and-env.html#modes</a:t>
            </a:r>
            <a:endParaRPr/>
          </a:p>
        </p:txBody>
      </p:sp>
      <p:pic>
        <p:nvPicPr>
          <p:cNvPr id="480" name="Google Shape;48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375" y="444675"/>
            <a:ext cx="2729388" cy="408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0"/>
          <p:cNvSpPr txBox="1"/>
          <p:nvPr/>
        </p:nvSpPr>
        <p:spPr>
          <a:xfrm>
            <a:off x="381375" y="498550"/>
            <a:ext cx="32931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rPr>
              <a:t>WIFI :</a:t>
            </a:r>
            <a:r>
              <a:rPr b="1" lang="fr" sz="2000">
                <a:solidFill>
                  <a:srgbClr val="E34C26"/>
                </a:solidFill>
                <a:latin typeface="Montserrat"/>
                <a:ea typeface="Montserrat"/>
                <a:cs typeface="Montserrat"/>
                <a:sym typeface="Montserrat"/>
              </a:rPr>
              <a:t> SfeirBeneluxWifi</a:t>
            </a:r>
            <a:endParaRPr b="1" sz="2000">
              <a:solidFill>
                <a:srgbClr val="0B426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rPr>
              <a:t>MDP :</a:t>
            </a:r>
            <a:r>
              <a:rPr b="1" lang="fr" sz="2000">
                <a:solidFill>
                  <a:srgbClr val="E34C26"/>
                </a:solidFill>
                <a:latin typeface="Montserrat"/>
                <a:ea typeface="Montserrat"/>
                <a:cs typeface="Montserrat"/>
                <a:sym typeface="Montserrat"/>
              </a:rPr>
              <a:t> xxx</a:t>
            </a:r>
            <a:endParaRPr b="1" sz="2000">
              <a:solidFill>
                <a:srgbClr val="E34C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70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7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Un mot sur le Material Design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6" name="Google Shape;486;p9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Capture d’écran 2017-02-20 à 19.13.38.png" id="487" name="Google Shape;48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825675"/>
            <a:ext cx="6216074" cy="408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8"/>
          <p:cNvSpPr txBox="1"/>
          <p:nvPr/>
        </p:nvSpPr>
        <p:spPr>
          <a:xfrm>
            <a:off x="466275" y="854825"/>
            <a:ext cx="74391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 TP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utilise des composants Material Design (vue-material)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md-dialog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md-button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card-panel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md-input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Pour l’utiliser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Vue.use(VueMaterial)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Vous n’êtes pas obligé d’utiliser ces composants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98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Un mot sur le Material Design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9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99"/>
          <p:cNvSpPr txBox="1"/>
          <p:nvPr/>
        </p:nvSpPr>
        <p:spPr>
          <a:xfrm>
            <a:off x="466275" y="854825"/>
            <a:ext cx="74391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 tout moment vous pouvez utiliser votre instance (et vos composants)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directement dans votre application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inclusion des sources javascript dans votre page html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 mode spa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toute l’application est en vuejs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 utilise les outils (webpack, cli)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 peut alors utiliser les imports et les exports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99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Intégration simple vs SPA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1" name="Google Shape;501;p9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00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2 : Les import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100"/>
          <p:cNvSpPr txBox="1"/>
          <p:nvPr/>
        </p:nvSpPr>
        <p:spPr>
          <a:xfrm>
            <a:off x="153000" y="60800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localhost:8080/step02</a:t>
            </a:r>
            <a:br>
              <a:rPr b="1" lang="fr" sz="24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fr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Utilisons les imports</a:t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00"/>
          <p:cNvSpPr/>
          <p:nvPr/>
        </p:nvSpPr>
        <p:spPr>
          <a:xfrm>
            <a:off x="330300" y="3343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00"/>
          <p:cNvSpPr txBox="1"/>
          <p:nvPr/>
        </p:nvSpPr>
        <p:spPr>
          <a:xfrm>
            <a:off x="383999" y="480650"/>
            <a:ext cx="9360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0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1" name="Google Shape;511;p100"/>
          <p:cNvSpPr txBox="1"/>
          <p:nvPr/>
        </p:nvSpPr>
        <p:spPr>
          <a:xfrm>
            <a:off x="330300" y="1543050"/>
            <a:ext cx="83259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Même exercice mais en utilisant les imports</a:t>
            </a:r>
            <a:endParaRPr sz="16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importer Vue</a:t>
            </a:r>
            <a:endParaRPr sz="16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VueMaterial</a:t>
            </a:r>
            <a:endParaRPr sz="16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N’oubliez pas d’indiquer à Vue que vous allez utiliser le Material</a:t>
            </a:r>
            <a:endParaRPr sz="16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Font typeface="Consolas"/>
              <a:buChar char="○"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Vue.use(VueMaterial)</a:t>
            </a:r>
            <a:endParaRPr sz="16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Nous allons afficher notre message dans un composant </a:t>
            </a:r>
            <a:r>
              <a:rPr b="1" lang="fr" sz="1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md-card</a:t>
            </a:r>
            <a:endParaRPr b="1" sz="16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00"/>
          <p:cNvSpPr/>
          <p:nvPr/>
        </p:nvSpPr>
        <p:spPr>
          <a:xfrm>
            <a:off x="8319050" y="0"/>
            <a:ext cx="7821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0">
                <a:solidFill>
                  <a:srgbClr val="FF0000"/>
                </a:solidFill>
              </a:rPr>
              <a:t>●</a:t>
            </a:r>
            <a:endParaRPr b="1" sz="6000">
              <a:solidFill>
                <a:srgbClr val="FFFFFF"/>
              </a:solidFill>
            </a:endParaRPr>
          </a:p>
        </p:txBody>
      </p:sp>
      <p:sp>
        <p:nvSpPr>
          <p:cNvPr id="513" name="Google Shape;513;p100"/>
          <p:cNvSpPr txBox="1"/>
          <p:nvPr/>
        </p:nvSpPr>
        <p:spPr>
          <a:xfrm>
            <a:off x="1720650" y="3334050"/>
            <a:ext cx="5855100" cy="15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&lt;md-card&gt;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&lt;md-card-header&gt;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	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"md-title"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Hello {{name}}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&lt;/md-card-header&gt;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&lt;/md-card&gt;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0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9" name="Google Shape;519;p101"/>
          <p:cNvSpPr txBox="1"/>
          <p:nvPr/>
        </p:nvSpPr>
        <p:spPr>
          <a:xfrm>
            <a:off x="2104200" y="1071750"/>
            <a:ext cx="49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localhost:8080/step02_solution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02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Instance Vue</a:t>
            </a:r>
            <a:endParaRPr/>
          </a:p>
        </p:txBody>
      </p:sp>
      <p:sp>
        <p:nvSpPr>
          <p:cNvPr id="525" name="Google Shape;525;p102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03"/>
          <p:cNvSpPr txBox="1"/>
          <p:nvPr/>
        </p:nvSpPr>
        <p:spPr>
          <a:xfrm>
            <a:off x="466275" y="854825"/>
            <a:ext cx="43038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 constructeur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des options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 sélecteur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propriétés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méthodes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computed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lifecycle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Une API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 peut l’étendre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03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L’instance: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10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33" name="Google Shape;533;p103"/>
          <p:cNvSpPr txBox="1"/>
          <p:nvPr/>
        </p:nvSpPr>
        <p:spPr>
          <a:xfrm>
            <a:off x="5783750" y="900525"/>
            <a:ext cx="3009300" cy="129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969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var</a:t>
            </a:r>
            <a:r>
              <a:rPr lang="fr">
                <a:solidFill>
                  <a:srgbClr val="52525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vm = </a:t>
            </a:r>
            <a:r>
              <a:rPr lang="fr">
                <a:solidFill>
                  <a:srgbClr val="E969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new</a:t>
            </a:r>
            <a:r>
              <a:rPr lang="fr">
                <a:solidFill>
                  <a:srgbClr val="52525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Vue({</a:t>
            </a:r>
            <a:endParaRPr>
              <a:solidFill>
                <a:srgbClr val="52525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fr">
                <a:solidFill>
                  <a:srgbClr val="B3B3B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// options</a:t>
            </a:r>
            <a:endParaRPr>
              <a:solidFill>
                <a:srgbClr val="B3B3B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})</a:t>
            </a:r>
            <a:endParaRPr>
              <a:solidFill>
                <a:srgbClr val="52525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03"/>
          <p:cNvSpPr txBox="1"/>
          <p:nvPr/>
        </p:nvSpPr>
        <p:spPr>
          <a:xfrm>
            <a:off x="5783750" y="2287650"/>
            <a:ext cx="3055200" cy="206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96900"/>
                </a:solidFill>
                <a:latin typeface="Verdana"/>
                <a:ea typeface="Verdana"/>
                <a:cs typeface="Verdana"/>
                <a:sym typeface="Verdana"/>
              </a:rPr>
              <a:t>var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MyComponent = Vue.extend({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...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})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96900"/>
                </a:solidFill>
                <a:latin typeface="Verdana"/>
                <a:ea typeface="Verdana"/>
                <a:cs typeface="Verdana"/>
                <a:sym typeface="Verdana"/>
              </a:rPr>
              <a:t>var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myComponentInstance = </a:t>
            </a:r>
            <a:r>
              <a:rPr lang="fr">
                <a:solidFill>
                  <a:srgbClr val="E96900"/>
                </a:solidFill>
                <a:latin typeface="Verdana"/>
                <a:ea typeface="Verdana"/>
                <a:cs typeface="Verdana"/>
                <a:sym typeface="Verdana"/>
              </a:rPr>
              <a:t>new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MyComponent()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969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04"/>
          <p:cNvSpPr txBox="1"/>
          <p:nvPr/>
        </p:nvSpPr>
        <p:spPr>
          <a:xfrm>
            <a:off x="466275" y="854825"/>
            <a:ext cx="43038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exposées dans la map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réactives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 elles sont définies à l’instanciation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Propriétés d’instances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$el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$data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04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Les propriétés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10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42" name="Google Shape;542;p104"/>
          <p:cNvSpPr txBox="1"/>
          <p:nvPr/>
        </p:nvSpPr>
        <p:spPr>
          <a:xfrm>
            <a:off x="5762400" y="1039125"/>
            <a:ext cx="3055200" cy="149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96900"/>
                </a:solidFill>
                <a:latin typeface="Verdana"/>
                <a:ea typeface="Verdana"/>
                <a:cs typeface="Verdana"/>
                <a:sym typeface="Verdana"/>
              </a:rPr>
              <a:t>var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vm = </a:t>
            </a:r>
            <a:r>
              <a:rPr lang="fr">
                <a:solidFill>
                  <a:srgbClr val="E96900"/>
                </a:solidFill>
                <a:latin typeface="Verdana"/>
                <a:ea typeface="Verdana"/>
                <a:cs typeface="Verdana"/>
                <a:sym typeface="Verdana"/>
              </a:rPr>
              <a:t>new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Vue({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el: </a:t>
            </a:r>
            <a:r>
              <a:rPr lang="fr">
                <a:solidFill>
                  <a:srgbClr val="42B983"/>
                </a:solidFill>
                <a:latin typeface="Verdana"/>
                <a:ea typeface="Verdana"/>
                <a:cs typeface="Verdana"/>
                <a:sym typeface="Verdana"/>
              </a:rPr>
              <a:t>'#example'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data: { a: </a:t>
            </a:r>
            <a:r>
              <a:rPr lang="fr">
                <a:solidFill>
                  <a:srgbClr val="AE81FF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}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})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969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969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04"/>
          <p:cNvSpPr txBox="1"/>
          <p:nvPr/>
        </p:nvSpPr>
        <p:spPr>
          <a:xfrm>
            <a:off x="5762400" y="2857975"/>
            <a:ext cx="3055200" cy="50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vm.$data </a:t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05"/>
          <p:cNvSpPr txBox="1"/>
          <p:nvPr/>
        </p:nvSpPr>
        <p:spPr>
          <a:xfrm>
            <a:off x="466275" y="854825"/>
            <a:ext cx="37521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exposées dans la map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computed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pour masquer la logique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fait référence à des propriétés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peut être utilisée dans le template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mise à jour quand les propriétés changent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getter et setter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105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Les computed properties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0" name="Google Shape;550;p10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1" name="Google Shape;551;p105"/>
          <p:cNvSpPr txBox="1"/>
          <p:nvPr/>
        </p:nvSpPr>
        <p:spPr>
          <a:xfrm>
            <a:off x="4625075" y="792875"/>
            <a:ext cx="4192500" cy="413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96900"/>
                </a:solidFill>
                <a:latin typeface="Verdana"/>
                <a:ea typeface="Verdana"/>
                <a:cs typeface="Verdana"/>
                <a:sym typeface="Verdana"/>
              </a:rPr>
              <a:t>var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vm = </a:t>
            </a:r>
            <a:r>
              <a:rPr lang="fr">
                <a:solidFill>
                  <a:srgbClr val="E96900"/>
                </a:solidFill>
                <a:latin typeface="Verdana"/>
                <a:ea typeface="Verdana"/>
                <a:cs typeface="Verdana"/>
                <a:sym typeface="Verdana"/>
              </a:rPr>
              <a:t>new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Vue({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65100" marR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data: {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65100" marR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 firstName: </a:t>
            </a:r>
            <a:r>
              <a:rPr lang="fr">
                <a:solidFill>
                  <a:srgbClr val="42B983"/>
                </a:solidFill>
                <a:latin typeface="Verdana"/>
                <a:ea typeface="Verdana"/>
                <a:cs typeface="Verdana"/>
                <a:sym typeface="Verdana"/>
              </a:rPr>
              <a:t>'John'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65100" marR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 lastName: </a:t>
            </a:r>
            <a:r>
              <a:rPr lang="fr">
                <a:solidFill>
                  <a:srgbClr val="42B983"/>
                </a:solidFill>
                <a:latin typeface="Verdana"/>
                <a:ea typeface="Verdana"/>
                <a:cs typeface="Verdana"/>
                <a:sym typeface="Verdana"/>
              </a:rPr>
              <a:t>'Doe'</a:t>
            </a:r>
            <a:endParaRPr>
              <a:solidFill>
                <a:srgbClr val="42B9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65100" marR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},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65100" marR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computed: {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65100" marR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b="1"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fullName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fr">
                <a:solidFill>
                  <a:srgbClr val="0092DB"/>
                </a:solidFill>
                <a:latin typeface="Verdana"/>
                <a:ea typeface="Verdana"/>
                <a:cs typeface="Verdana"/>
                <a:sym typeface="Verdana"/>
              </a:rPr>
              <a:t>function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() {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65100" marR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lang="fr">
                <a:solidFill>
                  <a:srgbClr val="E96900"/>
                </a:solidFill>
                <a:latin typeface="Verdana"/>
                <a:ea typeface="Verdana"/>
                <a:cs typeface="Verdana"/>
                <a:sym typeface="Verdana"/>
              </a:rPr>
              <a:t>return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fr">
                <a:solidFill>
                  <a:srgbClr val="E96900"/>
                </a:solidFill>
                <a:latin typeface="Verdana"/>
                <a:ea typeface="Verdana"/>
                <a:cs typeface="Verdana"/>
                <a:sym typeface="Verdana"/>
              </a:rPr>
              <a:t>this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.firstName + </a:t>
            </a:r>
            <a:r>
              <a:rPr lang="fr">
                <a:solidFill>
                  <a:srgbClr val="42B983"/>
                </a:solidFill>
                <a:latin typeface="Verdana"/>
                <a:ea typeface="Verdana"/>
                <a:cs typeface="Verdana"/>
                <a:sym typeface="Verdana"/>
              </a:rPr>
              <a:t>' '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+ </a:t>
            </a:r>
            <a:r>
              <a:rPr lang="fr">
                <a:solidFill>
                  <a:srgbClr val="E96900"/>
                </a:solidFill>
                <a:latin typeface="Verdana"/>
                <a:ea typeface="Verdana"/>
                <a:cs typeface="Verdana"/>
                <a:sym typeface="Verdana"/>
              </a:rPr>
              <a:t>this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.lastName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65100" marR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 }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65100" marR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}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})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969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969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06"/>
          <p:cNvSpPr txBox="1"/>
          <p:nvPr/>
        </p:nvSpPr>
        <p:spPr>
          <a:xfrm>
            <a:off x="466275" y="854825"/>
            <a:ext cx="4303800" cy="21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Méthodes du cycle de vie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created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mounted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beforeUpdate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 implémenter directement dans les options 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06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Lifecycle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8" name="Google Shape;558;p10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9" name="Google Shape;559;p106"/>
          <p:cNvSpPr txBox="1"/>
          <p:nvPr/>
        </p:nvSpPr>
        <p:spPr>
          <a:xfrm>
            <a:off x="1475775" y="4779175"/>
            <a:ext cx="47730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hlink"/>
                </a:solidFill>
                <a:hlinkClick r:id="rId3"/>
              </a:rPr>
              <a:t>https://vuejs.org/v2/guide/instance.html#Instance-Lifecycle-Hooks</a:t>
            </a:r>
            <a:endParaRPr sz="1200"/>
          </a:p>
        </p:txBody>
      </p:sp>
      <p:sp>
        <p:nvSpPr>
          <p:cNvPr id="560" name="Google Shape;560;p106"/>
          <p:cNvSpPr txBox="1"/>
          <p:nvPr/>
        </p:nvSpPr>
        <p:spPr>
          <a:xfrm>
            <a:off x="5548200" y="990950"/>
            <a:ext cx="3055200" cy="2573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E96900"/>
                </a:solidFill>
                <a:latin typeface="Verdana"/>
                <a:ea typeface="Verdana"/>
                <a:cs typeface="Verdana"/>
                <a:sym typeface="Verdana"/>
              </a:rPr>
              <a:t>var</a:t>
            </a:r>
            <a:r>
              <a:rPr lang="fr" sz="120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vm = </a:t>
            </a:r>
            <a:r>
              <a:rPr lang="fr" sz="1200">
                <a:solidFill>
                  <a:srgbClr val="E96900"/>
                </a:solidFill>
                <a:latin typeface="Verdana"/>
                <a:ea typeface="Verdana"/>
                <a:cs typeface="Verdana"/>
                <a:sym typeface="Verdana"/>
              </a:rPr>
              <a:t>new</a:t>
            </a:r>
            <a:r>
              <a:rPr lang="fr" sz="120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Vue({</a:t>
            </a:r>
            <a:endParaRPr sz="120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data: {</a:t>
            </a:r>
            <a:endParaRPr sz="120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 a: </a:t>
            </a:r>
            <a:r>
              <a:rPr lang="fr" sz="1200">
                <a:solidFill>
                  <a:srgbClr val="AE81FF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1200">
              <a:solidFill>
                <a:srgbClr val="AE81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},</a:t>
            </a:r>
            <a:endParaRPr sz="120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fr" sz="120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created</a:t>
            </a:r>
            <a:r>
              <a:rPr lang="fr" sz="120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fr" sz="1200">
                <a:solidFill>
                  <a:srgbClr val="0092DB"/>
                </a:solidFill>
                <a:latin typeface="Verdana"/>
                <a:ea typeface="Verdana"/>
                <a:cs typeface="Verdana"/>
                <a:sym typeface="Verdana"/>
              </a:rPr>
              <a:t>function</a:t>
            </a:r>
            <a:r>
              <a:rPr lang="fr" sz="120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fr" sz="120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() {</a:t>
            </a:r>
            <a:endParaRPr sz="120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fr" sz="1200">
                <a:solidFill>
                  <a:srgbClr val="42B983"/>
                </a:solidFill>
                <a:latin typeface="Verdana"/>
                <a:ea typeface="Verdana"/>
                <a:cs typeface="Verdana"/>
                <a:sym typeface="Verdana"/>
              </a:rPr>
              <a:t>console</a:t>
            </a:r>
            <a:r>
              <a:rPr lang="fr" sz="120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.log(</a:t>
            </a:r>
            <a:r>
              <a:rPr lang="fr" sz="1200">
                <a:solidFill>
                  <a:srgbClr val="42B983"/>
                </a:solidFill>
                <a:latin typeface="Verdana"/>
                <a:ea typeface="Verdana"/>
                <a:cs typeface="Verdana"/>
                <a:sym typeface="Verdana"/>
              </a:rPr>
              <a:t>'a is: '</a:t>
            </a:r>
            <a:r>
              <a:rPr lang="fr" sz="120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+ </a:t>
            </a:r>
            <a:r>
              <a:rPr lang="fr" sz="1200">
                <a:solidFill>
                  <a:srgbClr val="E96900"/>
                </a:solidFill>
                <a:latin typeface="Verdana"/>
                <a:ea typeface="Verdana"/>
                <a:cs typeface="Verdana"/>
                <a:sym typeface="Verdana"/>
              </a:rPr>
              <a:t>this</a:t>
            </a:r>
            <a:r>
              <a:rPr lang="fr" sz="120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.a)</a:t>
            </a:r>
            <a:endParaRPr sz="120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}</a:t>
            </a:r>
            <a:endParaRPr sz="120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})</a:t>
            </a:r>
            <a:endParaRPr sz="120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969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1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Déroulement de la formation</a:t>
            </a:r>
            <a:endParaRPr/>
          </a:p>
        </p:txBody>
      </p:sp>
      <p:sp>
        <p:nvSpPr>
          <p:cNvPr id="284" name="Google Shape;284;p71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C’est quand la pause ?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Quand est-ce qu’on mange ?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Tour de table…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Feuille de présence (obligatoire)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7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07"/>
          <p:cNvSpPr txBox="1"/>
          <p:nvPr/>
        </p:nvSpPr>
        <p:spPr>
          <a:xfrm>
            <a:off x="466275" y="854825"/>
            <a:ext cx="39657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exposées dans la map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peut être utilisée dans le template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méthodes d’instances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render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prend createElement en paramètre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construit un VNode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$on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$emit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07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Les méthodes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7" name="Google Shape;567;p10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68" name="Google Shape;568;p107"/>
          <p:cNvSpPr txBox="1"/>
          <p:nvPr/>
        </p:nvSpPr>
        <p:spPr>
          <a:xfrm>
            <a:off x="4574250" y="1028950"/>
            <a:ext cx="4569600" cy="4114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96900"/>
                </a:solidFill>
                <a:latin typeface="Verdana"/>
                <a:ea typeface="Verdana"/>
                <a:cs typeface="Verdana"/>
                <a:sym typeface="Verdana"/>
              </a:rPr>
              <a:t>var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vm = </a:t>
            </a:r>
            <a:r>
              <a:rPr lang="fr">
                <a:solidFill>
                  <a:srgbClr val="E96900"/>
                </a:solidFill>
                <a:latin typeface="Verdana"/>
                <a:ea typeface="Verdana"/>
                <a:cs typeface="Verdana"/>
                <a:sym typeface="Verdana"/>
              </a:rPr>
              <a:t>new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Vue({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b="1"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methods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: {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	doSomething: </a:t>
            </a:r>
            <a:r>
              <a:rPr lang="fr" sz="1450">
                <a:solidFill>
                  <a:srgbClr val="0092DB"/>
                </a:solidFill>
                <a:latin typeface="Verdana"/>
                <a:ea typeface="Verdana"/>
                <a:cs typeface="Verdana"/>
                <a:sym typeface="Verdana"/>
              </a:rPr>
              <a:t>function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() {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		console.log(this.name);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	}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},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render: </a:t>
            </a:r>
            <a:r>
              <a:rPr lang="fr" sz="1450">
                <a:solidFill>
                  <a:srgbClr val="0092DB"/>
                </a:solidFill>
                <a:latin typeface="Verdana"/>
                <a:ea typeface="Verdana"/>
                <a:cs typeface="Verdana"/>
                <a:sym typeface="Verdana"/>
              </a:rPr>
              <a:t>function</a:t>
            </a: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(createElement) {</a:t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540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fr" sz="1450">
                <a:solidFill>
                  <a:srgbClr val="E96900"/>
                </a:solidFill>
                <a:latin typeface="Verdana"/>
                <a:ea typeface="Verdana"/>
                <a:cs typeface="Verdana"/>
                <a:sym typeface="Verdana"/>
              </a:rPr>
              <a:t>return</a:t>
            </a: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createElement(</a:t>
            </a:r>
            <a:r>
              <a:rPr lang="fr" sz="1450">
                <a:solidFill>
                  <a:srgbClr val="42B983"/>
                </a:solidFill>
                <a:latin typeface="Verdana"/>
                <a:ea typeface="Verdana"/>
                <a:cs typeface="Verdana"/>
                <a:sym typeface="Verdana"/>
              </a:rPr>
              <a:t>'h'</a:t>
            </a: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+ </a:t>
            </a:r>
            <a:r>
              <a:rPr lang="fr" sz="1450">
                <a:solidFill>
                  <a:srgbClr val="E96900"/>
                </a:solidFill>
                <a:latin typeface="Verdana"/>
                <a:ea typeface="Verdana"/>
                <a:cs typeface="Verdana"/>
                <a:sym typeface="Verdana"/>
              </a:rPr>
              <a:t>this</a:t>
            </a: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.level)</a:t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},</a:t>
            </a:r>
            <a:endParaRPr b="1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})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vm.</a:t>
            </a:r>
            <a:r>
              <a:rPr b="1"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$on</a:t>
            </a: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(...)</a:t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969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969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07"/>
          <p:cNvSpPr txBox="1"/>
          <p:nvPr/>
        </p:nvSpPr>
        <p:spPr>
          <a:xfrm>
            <a:off x="274375" y="4096275"/>
            <a:ext cx="38628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https://vuejs.org/v2/api/#Instance-Methods-Events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08"/>
          <p:cNvSpPr txBox="1"/>
          <p:nvPr/>
        </p:nvSpPr>
        <p:spPr>
          <a:xfrm>
            <a:off x="466275" y="854825"/>
            <a:ext cx="36201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sur l’instance ou dans une méthodes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Attention aux arrow function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opération asynchrones ou complexes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Attention, privilégier un computed properties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08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Les watchers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p10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77" name="Google Shape;577;p108"/>
          <p:cNvSpPr txBox="1"/>
          <p:nvPr/>
        </p:nvSpPr>
        <p:spPr>
          <a:xfrm>
            <a:off x="4299800" y="1039125"/>
            <a:ext cx="4517700" cy="392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E96900"/>
                </a:solidFill>
                <a:latin typeface="Verdana"/>
                <a:ea typeface="Verdana"/>
                <a:cs typeface="Verdana"/>
                <a:sym typeface="Verdana"/>
              </a:rPr>
              <a:t>var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vm = </a:t>
            </a:r>
            <a:r>
              <a:rPr lang="fr">
                <a:solidFill>
                  <a:srgbClr val="E96900"/>
                </a:solidFill>
                <a:latin typeface="Verdana"/>
                <a:ea typeface="Verdana"/>
                <a:cs typeface="Verdana"/>
                <a:sym typeface="Verdana"/>
              </a:rPr>
              <a:t>new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Vue({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created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fr">
                <a:solidFill>
                  <a:srgbClr val="0092DB"/>
                </a:solidFill>
                <a:latin typeface="Verdana"/>
                <a:ea typeface="Verdana"/>
                <a:cs typeface="Verdana"/>
                <a:sym typeface="Verdana"/>
              </a:rPr>
              <a:t>function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() {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this.$watch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fr">
                <a:solidFill>
                  <a:srgbClr val="42B983"/>
                </a:solidFill>
                <a:latin typeface="Verdana"/>
                <a:ea typeface="Verdana"/>
                <a:cs typeface="Verdana"/>
                <a:sym typeface="Verdana"/>
              </a:rPr>
              <a:t>'a'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, (newVal, oldVal)=&gt; {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203200" lvl="0" marL="2540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…</a:t>
            </a:r>
            <a:endParaRPr>
              <a:solidFill>
                <a:srgbClr val="B3B3B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})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}</a:t>
            </a:r>
            <a:endParaRPr b="1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})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969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vm.</a:t>
            </a:r>
            <a:r>
              <a:rPr b="1"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$watch</a:t>
            </a: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fr" sz="1450">
                <a:solidFill>
                  <a:srgbClr val="42B983"/>
                </a:solidFill>
                <a:latin typeface="Verdana"/>
                <a:ea typeface="Verdana"/>
                <a:cs typeface="Verdana"/>
                <a:sym typeface="Verdana"/>
              </a:rPr>
              <a:t>'a'</a:t>
            </a: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fr" sz="1450">
                <a:solidFill>
                  <a:srgbClr val="0092DB"/>
                </a:solidFill>
                <a:latin typeface="Verdana"/>
                <a:ea typeface="Verdana"/>
                <a:cs typeface="Verdana"/>
                <a:sym typeface="Verdana"/>
              </a:rPr>
              <a:t>function</a:t>
            </a: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(newVal, oldVal) {</a:t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5400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...</a:t>
            </a:r>
            <a:endParaRPr sz="1450">
              <a:solidFill>
                <a:srgbClr val="B3B3B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})</a:t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969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969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09"/>
          <p:cNvSpPr txBox="1"/>
          <p:nvPr/>
        </p:nvSpPr>
        <p:spPr>
          <a:xfrm>
            <a:off x="466275" y="1312025"/>
            <a:ext cx="7899900" cy="22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une propriété computed est recalculée que si ses dépendances changent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Une méthode est appelée à chaque fois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 watcher permet des traitements plus complexes (asynchrones)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09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computed vs watcher vs method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4" name="Google Shape;584;p10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10"/>
          <p:cNvSpPr txBox="1"/>
          <p:nvPr>
            <p:ph type="title"/>
          </p:nvPr>
        </p:nvSpPr>
        <p:spPr>
          <a:xfrm>
            <a:off x="696600" y="1695027"/>
            <a:ext cx="7912800" cy="17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Composants</a:t>
            </a:r>
            <a:endParaRPr/>
          </a:p>
        </p:txBody>
      </p:sp>
      <p:sp>
        <p:nvSpPr>
          <p:cNvPr id="590" name="Google Shape;590;p110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11"/>
          <p:cNvSpPr txBox="1"/>
          <p:nvPr/>
        </p:nvSpPr>
        <p:spPr>
          <a:xfrm>
            <a:off x="291500" y="939625"/>
            <a:ext cx="3462000" cy="3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Arbre de composant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Les “enfants” sont ajoutés au parent s’ils apparaissent dans son template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Ils doivent aussi avoir été déclarés dans la section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11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Composants : arbre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7" name="Google Shape;597;p111"/>
          <p:cNvSpPr txBox="1"/>
          <p:nvPr/>
        </p:nvSpPr>
        <p:spPr>
          <a:xfrm>
            <a:off x="4980925" y="911300"/>
            <a:ext cx="4010700" cy="330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DANS LE</a:t>
            </a:r>
            <a:r>
              <a:rPr b="1"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PARENT</a:t>
            </a:r>
            <a:endParaRPr b="1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import </a:t>
            </a:r>
            <a:r>
              <a:rPr lang="fr" sz="1450">
                <a:solidFill>
                  <a:srgbClr val="0092DB"/>
                </a:solidFill>
                <a:latin typeface="Verdana"/>
                <a:ea typeface="Verdana"/>
                <a:cs typeface="Verdana"/>
                <a:sym typeface="Verdana"/>
              </a:rPr>
              <a:t>MyChild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from ‘path/to/myChild’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export default {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  template: </a:t>
            </a:r>
            <a:r>
              <a:rPr lang="fr">
                <a:solidFill>
                  <a:srgbClr val="42B983"/>
                </a:solidFill>
                <a:latin typeface="Verdana"/>
                <a:ea typeface="Verdana"/>
                <a:cs typeface="Verdana"/>
                <a:sym typeface="Verdana"/>
              </a:rPr>
              <a:t>'&lt;my-child&gt;&lt;/my-child&gt;'</a:t>
            </a:r>
            <a:endParaRPr b="1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  components</a:t>
            </a: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: {</a:t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      </a:t>
            </a:r>
            <a:r>
              <a:rPr lang="fr">
                <a:solidFill>
                  <a:srgbClr val="42B983"/>
                </a:solidFill>
                <a:latin typeface="Verdana"/>
                <a:ea typeface="Verdana"/>
                <a:cs typeface="Verdana"/>
                <a:sym typeface="Verdana"/>
              </a:rPr>
              <a:t>'my-child'</a:t>
            </a: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fr" sz="1450">
                <a:solidFill>
                  <a:srgbClr val="0092DB"/>
                </a:solidFill>
                <a:latin typeface="Verdana"/>
                <a:ea typeface="Verdana"/>
                <a:cs typeface="Verdana"/>
                <a:sym typeface="Verdana"/>
              </a:rPr>
              <a:t>MyChild</a:t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   }</a:t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98" name="Google Shape;598;p11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2"/>
          <p:cNvSpPr txBox="1"/>
          <p:nvPr/>
        </p:nvSpPr>
        <p:spPr>
          <a:xfrm>
            <a:off x="466275" y="854825"/>
            <a:ext cx="54903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 composant peut être enregistré de façon globale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900">
              <a:solidFill>
                <a:srgbClr val="E96900"/>
              </a:solidFill>
              <a:highlight>
                <a:srgbClr val="F8F8F8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900">
              <a:solidFill>
                <a:srgbClr val="E96900"/>
              </a:solidFill>
              <a:highlight>
                <a:srgbClr val="F8F8F8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i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Vue.component(tagName, options)</a:t>
            </a:r>
            <a:endParaRPr i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des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options (identique que pour l’instance)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 sélecteur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propriétés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méthodes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computed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lifecycle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data doit retourner une fonction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12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Créer un composant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p11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06" name="Google Shape;606;p112"/>
          <p:cNvSpPr txBox="1"/>
          <p:nvPr/>
        </p:nvSpPr>
        <p:spPr>
          <a:xfrm>
            <a:off x="5041850" y="3720400"/>
            <a:ext cx="2287200" cy="124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data</a:t>
            </a: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: function() {</a:t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	return 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{ a: </a:t>
            </a:r>
            <a:r>
              <a:rPr lang="fr">
                <a:solidFill>
                  <a:srgbClr val="AE81FF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};</a:t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3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Créer un composant .vue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2" name="Google Shape;612;p113"/>
          <p:cNvSpPr txBox="1"/>
          <p:nvPr/>
        </p:nvSpPr>
        <p:spPr>
          <a:xfrm>
            <a:off x="466275" y="854825"/>
            <a:ext cx="39861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Pourquoi 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sinon global donc nom unique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string template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css global, pas de scope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 de build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dans un même fichier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template, script et css scopée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plugin webpack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fournit par le cli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1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14" name="Google Shape;61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242" y="375900"/>
            <a:ext cx="389358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14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3 : Un vrai composant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0" name="Google Shape;620;p114"/>
          <p:cNvSpPr txBox="1"/>
          <p:nvPr/>
        </p:nvSpPr>
        <p:spPr>
          <a:xfrm>
            <a:off x="153000" y="60800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localhost:8080/step03</a:t>
            </a:r>
            <a:br>
              <a:rPr b="1" lang="fr" sz="24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fr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Mise en place de votre premier composant vue</a:t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14"/>
          <p:cNvSpPr/>
          <p:nvPr/>
        </p:nvSpPr>
        <p:spPr>
          <a:xfrm>
            <a:off x="330300" y="3343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14"/>
          <p:cNvSpPr txBox="1"/>
          <p:nvPr/>
        </p:nvSpPr>
        <p:spPr>
          <a:xfrm>
            <a:off x="383999" y="480650"/>
            <a:ext cx="9360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1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24" name="Google Shape;624;p114"/>
          <p:cNvSpPr/>
          <p:nvPr/>
        </p:nvSpPr>
        <p:spPr>
          <a:xfrm>
            <a:off x="8319050" y="0"/>
            <a:ext cx="7821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0">
                <a:solidFill>
                  <a:srgbClr val="FF0000"/>
                </a:solidFill>
              </a:rPr>
              <a:t>●</a:t>
            </a:r>
            <a:endParaRPr b="1" sz="6000">
              <a:solidFill>
                <a:srgbClr val="FFFFFF"/>
              </a:solidFill>
            </a:endParaRPr>
          </a:p>
        </p:txBody>
      </p:sp>
      <p:sp>
        <p:nvSpPr>
          <p:cNvPr id="625" name="Google Shape;625;p114"/>
          <p:cNvSpPr txBox="1"/>
          <p:nvPr/>
        </p:nvSpPr>
        <p:spPr>
          <a:xfrm>
            <a:off x="330300" y="1543050"/>
            <a:ext cx="8325900" cy="3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Créer un composant </a:t>
            </a:r>
            <a:r>
              <a:rPr b="1"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App </a:t>
            </a: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possédant</a:t>
            </a:r>
            <a:endParaRPr sz="16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un template</a:t>
            </a:r>
            <a:endParaRPr sz="16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une section script</a:t>
            </a:r>
            <a:endParaRPr sz="16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une section style</a:t>
            </a:r>
            <a:endParaRPr sz="16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Importez dans le fichier main.js</a:t>
            </a:r>
            <a:endParaRPr sz="16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ce composant</a:t>
            </a:r>
            <a:endParaRPr sz="16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 constructeur Vue</a:t>
            </a:r>
            <a:endParaRPr sz="16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Vous allez créer une instance de Vue en utilisant la méthode render sur le composant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1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31" name="Google Shape;631;p115"/>
          <p:cNvSpPr txBox="1"/>
          <p:nvPr/>
        </p:nvSpPr>
        <p:spPr>
          <a:xfrm>
            <a:off x="2104200" y="1071750"/>
            <a:ext cx="49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localhost:8080/step03_solution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6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Databinding &amp; template</a:t>
            </a:r>
            <a:endParaRPr/>
          </a:p>
        </p:txBody>
      </p:sp>
      <p:sp>
        <p:nvSpPr>
          <p:cNvPr id="637" name="Google Shape;637;p116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2"/>
          <p:cNvPicPr preferRelativeResize="0"/>
          <p:nvPr/>
        </p:nvPicPr>
        <p:blipFill rotWithShape="1">
          <a:blip r:embed="rId3">
            <a:alphaModFix/>
          </a:blip>
          <a:srcRect b="8684" l="0" r="0" t="8684"/>
          <a:stretch/>
        </p:blipFill>
        <p:spPr>
          <a:xfrm>
            <a:off x="1560188" y="1158800"/>
            <a:ext cx="2776050" cy="277607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masque_photo.png" id="292" name="Google Shape;29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400" y="690075"/>
            <a:ext cx="3561649" cy="37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72"/>
          <p:cNvSpPr txBox="1"/>
          <p:nvPr/>
        </p:nvSpPr>
        <p:spPr>
          <a:xfrm>
            <a:off x="4336255" y="2386483"/>
            <a:ext cx="35271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rPr>
              <a:t>Ludovic Valente</a:t>
            </a:r>
            <a:endParaRPr sz="1800">
              <a:solidFill>
                <a:srgbClr val="8787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878787"/>
                </a:solidFill>
                <a:latin typeface="Montserrat"/>
                <a:ea typeface="Montserrat"/>
                <a:cs typeface="Montserrat"/>
                <a:sym typeface="Montserrat"/>
              </a:rPr>
              <a:t>@ludoo0d0a</a:t>
            </a:r>
            <a:endParaRPr b="1" sz="3000">
              <a:solidFill>
                <a:srgbClr val="0B426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6242" y="1496833"/>
            <a:ext cx="2038400" cy="7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72"/>
          <p:cNvSpPr txBox="1"/>
          <p:nvPr>
            <p:ph idx="4294967295"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Présentation</a:t>
            </a:r>
            <a:endParaRPr b="1"/>
          </a:p>
        </p:txBody>
      </p:sp>
      <p:sp>
        <p:nvSpPr>
          <p:cNvPr id="296" name="Google Shape;296;p72"/>
          <p:cNvSpPr txBox="1"/>
          <p:nvPr/>
        </p:nvSpPr>
        <p:spPr>
          <a:xfrm>
            <a:off x="4336255" y="3672608"/>
            <a:ext cx="35271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rPr>
              <a:t>Nicolas Frizzarin</a:t>
            </a:r>
            <a:endParaRPr sz="1800">
              <a:solidFill>
                <a:srgbClr val="8787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878787"/>
                </a:solidFill>
                <a:latin typeface="Montserrat"/>
                <a:ea typeface="Montserrat"/>
                <a:cs typeface="Montserrat"/>
                <a:sym typeface="Montserrat"/>
              </a:rPr>
              <a:t>@??...</a:t>
            </a:r>
            <a:endParaRPr sz="30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17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3" name="Google Shape;643;p11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4" name="Google Shape;644;p117"/>
          <p:cNvSpPr txBox="1"/>
          <p:nvPr/>
        </p:nvSpPr>
        <p:spPr>
          <a:xfrm>
            <a:off x="3272800" y="1178350"/>
            <a:ext cx="5700900" cy="3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onload 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fr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fr" sz="1200">
                <a:solidFill>
                  <a:srgbClr val="458383"/>
                </a:solidFill>
                <a:latin typeface="Consolas"/>
                <a:ea typeface="Consolas"/>
                <a:cs typeface="Consolas"/>
                <a:sym typeface="Consolas"/>
              </a:rPr>
              <a:t>span 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fr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200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'name'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input = </a:t>
            </a:r>
            <a:r>
              <a:rPr lang="fr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getElementsByTagName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200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fr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input.</a:t>
            </a:r>
            <a:r>
              <a:rPr lang="fr" sz="12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onkeyup 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fr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200">
                <a:solidFill>
                  <a:srgbClr val="458383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textContent 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|| </a:t>
            </a:r>
            <a:r>
              <a:rPr lang="fr" sz="1200">
                <a:solidFill>
                  <a:srgbClr val="458383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textContent </a:t>
            </a:r>
            <a:r>
              <a:rPr lang="fr" sz="12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fr" sz="1200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fr" sz="1200">
                <a:solidFill>
                  <a:srgbClr val="458383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textContent 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 input.</a:t>
            </a:r>
            <a:r>
              <a:rPr lang="fr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} </a:t>
            </a:r>
            <a:r>
              <a:rPr lang="fr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200">
                <a:solidFill>
                  <a:srgbClr val="458383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innerText 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|| </a:t>
            </a:r>
            <a:r>
              <a:rPr lang="fr" sz="1200">
                <a:solidFill>
                  <a:srgbClr val="458383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innerText </a:t>
            </a:r>
            <a:r>
              <a:rPr lang="fr" sz="12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fr" sz="1200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i="1" lang="fr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IE</a:t>
            </a:r>
            <a:endParaRPr i="1" sz="12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fr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fr" sz="1200">
                <a:solidFill>
                  <a:srgbClr val="458383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innerText 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 input.</a:t>
            </a:r>
            <a:r>
              <a:rPr lang="fr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};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91C9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5" name="Google Shape;645;p117"/>
          <p:cNvSpPr txBox="1"/>
          <p:nvPr/>
        </p:nvSpPr>
        <p:spPr>
          <a:xfrm>
            <a:off x="317500" y="1178350"/>
            <a:ext cx="29553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Bonjour &lt;</a:t>
            </a:r>
            <a:r>
              <a:rPr lang="fr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span 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id=</a:t>
            </a:r>
            <a:r>
              <a:rPr lang="fr" sz="11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fr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type=</a:t>
            </a:r>
            <a:r>
              <a:rPr lang="fr" sz="11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8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jQuery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1" name="Google Shape;651;p11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52" name="Google Shape;652;p118"/>
          <p:cNvSpPr txBox="1"/>
          <p:nvPr/>
        </p:nvSpPr>
        <p:spPr>
          <a:xfrm>
            <a:off x="3917975" y="1178350"/>
            <a:ext cx="4659300" cy="3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$(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).ready(</a:t>
            </a: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fr" sz="1200">
                <a:solidFill>
                  <a:srgbClr val="45838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$input 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$(</a:t>
            </a:r>
            <a:r>
              <a:rPr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fr" sz="1200">
                <a:solidFill>
                  <a:srgbClr val="45838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$span 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$(</a:t>
            </a:r>
            <a:r>
              <a:rPr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'#name'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200">
                <a:solidFill>
                  <a:srgbClr val="45838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$input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.keyup(</a:t>
            </a: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(event)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 sz="1200">
                <a:solidFill>
                  <a:srgbClr val="45838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$span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7A7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(event.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});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794938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3" name="Google Shape;653;p118"/>
          <p:cNvSpPr txBox="1"/>
          <p:nvPr/>
        </p:nvSpPr>
        <p:spPr>
          <a:xfrm>
            <a:off x="338325" y="1178350"/>
            <a:ext cx="29748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Bonjour &lt;</a:t>
            </a:r>
            <a:r>
              <a:rPr lang="fr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span 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id=</a:t>
            </a:r>
            <a:r>
              <a:rPr lang="fr" sz="11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fr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type=</a:t>
            </a:r>
            <a:r>
              <a:rPr lang="fr" sz="11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9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Vuejs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11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60" name="Google Shape;660;p119"/>
          <p:cNvSpPr txBox="1"/>
          <p:nvPr/>
        </p:nvSpPr>
        <p:spPr>
          <a:xfrm>
            <a:off x="372250" y="1958125"/>
            <a:ext cx="8838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type=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name=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"myName" </a:t>
            </a: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v-model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"myName"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&gt;Bonjour {{myName}}&lt;/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80808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20"/>
          <p:cNvSpPr txBox="1"/>
          <p:nvPr/>
        </p:nvSpPr>
        <p:spPr>
          <a:xfrm>
            <a:off x="2051850" y="834438"/>
            <a:ext cx="50403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300">
                <a:solidFill>
                  <a:srgbClr val="4A86E8"/>
                </a:solidFill>
                <a:highlight>
                  <a:schemeClr val="lt1"/>
                </a:highlight>
              </a:rPr>
              <a:t>Properties</a:t>
            </a:r>
            <a:r>
              <a:rPr lang="fr" sz="230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r>
              <a:rPr lang="fr" sz="2300">
                <a:solidFill>
                  <a:srgbClr val="6AA84F"/>
                </a:solidFill>
                <a:highlight>
                  <a:schemeClr val="lt1"/>
                </a:highlight>
              </a:rPr>
              <a:t>events </a:t>
            </a:r>
            <a:r>
              <a:rPr lang="fr" sz="2300">
                <a:solidFill>
                  <a:schemeClr val="dk1"/>
                </a:solidFill>
                <a:highlight>
                  <a:schemeClr val="lt1"/>
                </a:highlight>
              </a:rPr>
              <a:t>et </a:t>
            </a:r>
            <a:r>
              <a:rPr lang="fr" sz="2300">
                <a:solidFill>
                  <a:srgbClr val="FF9900"/>
                </a:solidFill>
                <a:highlight>
                  <a:schemeClr val="lt1"/>
                </a:highlight>
              </a:rPr>
              <a:t>interpolation</a:t>
            </a:r>
            <a:endParaRPr sz="2300">
              <a:solidFill>
                <a:srgbClr val="FF9900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20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Syntaxe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7" name="Google Shape;667;p12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68" name="Google Shape;668;p120"/>
          <p:cNvSpPr txBox="1"/>
          <p:nvPr/>
        </p:nvSpPr>
        <p:spPr>
          <a:xfrm>
            <a:off x="233800" y="1518675"/>
            <a:ext cx="8910300" cy="28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My name is {{name}} 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v-on:click=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"changeName" </a:t>
            </a: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v-bind: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disabled=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"isDisable”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  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9" name="Google Shape;669;p120"/>
          <p:cNvSpPr/>
          <p:nvPr/>
        </p:nvSpPr>
        <p:spPr>
          <a:xfrm>
            <a:off x="4423650" y="2496750"/>
            <a:ext cx="3281400" cy="100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120"/>
          <p:cNvSpPr/>
          <p:nvPr/>
        </p:nvSpPr>
        <p:spPr>
          <a:xfrm>
            <a:off x="1347925" y="2496750"/>
            <a:ext cx="2789100" cy="100800"/>
          </a:xfrm>
          <a:prstGeom prst="rect">
            <a:avLst/>
          </a:prstGeom>
          <a:solidFill>
            <a:srgbClr val="93C47D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120"/>
          <p:cNvSpPr/>
          <p:nvPr/>
        </p:nvSpPr>
        <p:spPr>
          <a:xfrm>
            <a:off x="2475000" y="1923225"/>
            <a:ext cx="990000" cy="100800"/>
          </a:xfrm>
          <a:prstGeom prst="rect">
            <a:avLst/>
          </a:prstGeom>
          <a:solidFill>
            <a:srgbClr val="FF9900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21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Interpolation et expression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7" name="Google Shape;677;p121"/>
          <p:cNvSpPr txBox="1"/>
          <p:nvPr/>
        </p:nvSpPr>
        <p:spPr>
          <a:xfrm>
            <a:off x="281225" y="942475"/>
            <a:ext cx="86190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Interpolation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&gt;Hello {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name}}&lt;/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Les expressions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dans le contexte du composant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du JS mais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une seule expression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8" name="Google Shape;678;p12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22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Property binding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4" name="Google Shape;684;p122"/>
          <p:cNvSpPr txBox="1"/>
          <p:nvPr/>
        </p:nvSpPr>
        <p:spPr>
          <a:xfrm>
            <a:off x="337500" y="2981150"/>
            <a:ext cx="8469000" cy="15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raccourci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:attr</a:t>
            </a:r>
            <a:endParaRPr b="1" sz="1800">
              <a:solidFill>
                <a:srgbClr val="FF0000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fr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1" lang="fr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 :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fr" sz="1200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"user.id"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b="1" lang="fr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2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686" name="Google Shape;686;p122"/>
          <p:cNvGraphicFramePr/>
          <p:nvPr/>
        </p:nvGraphicFramePr>
        <p:xfrm>
          <a:off x="337500" y="107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{324F5D5C-C573-417E-AB6B-8906D1C3E9D8}</a:tableStyleId>
              </a:tblPr>
              <a:tblGrid>
                <a:gridCol w="1122800"/>
                <a:gridCol w="1967100"/>
                <a:gridCol w="5653575"/>
              </a:tblGrid>
              <a:tr h="314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</a:rPr>
                        <a:t>Type</a:t>
                      </a:r>
                      <a:endParaRPr b="1" sz="1800">
                        <a:solidFill>
                          <a:srgbClr val="0066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cible</a:t>
                      </a:r>
                      <a:endParaRPr b="1" sz="1800">
                        <a:solidFill>
                          <a:srgbClr val="00669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</a:rPr>
                        <a:t>exemple</a:t>
                      </a:r>
                      <a:endParaRPr b="1" sz="1800">
                        <a:solidFill>
                          <a:srgbClr val="0066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768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propriété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Attribut </a:t>
                      </a: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d'élément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Attribut de component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fr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img </a:t>
                      </a: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v-bind:</a:t>
                      </a: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src=</a:t>
                      </a:r>
                      <a:r>
                        <a:rPr lang="fr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"someUrl" </a:t>
                      </a:r>
                      <a:r>
                        <a:rPr lang="fr">
                          <a:solidFill>
                            <a:srgbClr val="000080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</a:t>
                      </a: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fr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my-component </a:t>
                      </a: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v-bind:data=</a:t>
                      </a:r>
                      <a:r>
                        <a:rPr lang="fr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"currentData"</a:t>
                      </a: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fr">
                          <a:solidFill>
                            <a:srgbClr val="000080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&lt;/my-component&gt;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23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Event binding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2" name="Google Shape;692;p123"/>
          <p:cNvSpPr txBox="1"/>
          <p:nvPr/>
        </p:nvSpPr>
        <p:spPr>
          <a:xfrm>
            <a:off x="337500" y="3249200"/>
            <a:ext cx="86181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raccourci: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@event</a:t>
            </a:r>
            <a:endParaRPr b="1" sz="1800">
              <a:solidFill>
                <a:srgbClr val="FF0000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fr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div @click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fr" sz="1200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"do()"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b="1" lang="fr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Référence à l’event grâce à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$event</a:t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2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694" name="Google Shape;694;p123"/>
          <p:cNvGraphicFramePr/>
          <p:nvPr/>
        </p:nvGraphicFramePr>
        <p:xfrm>
          <a:off x="337500" y="107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{324F5D5C-C573-417E-AB6B-8906D1C3E9D8}</a:tableStyleId>
              </a:tblPr>
              <a:tblGrid>
                <a:gridCol w="1101075"/>
                <a:gridCol w="2442650"/>
                <a:gridCol w="4925275"/>
              </a:tblGrid>
              <a:tr h="314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</a:rPr>
                        <a:t>Type</a:t>
                      </a:r>
                      <a:endParaRPr b="1" sz="1800">
                        <a:solidFill>
                          <a:srgbClr val="0066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cible</a:t>
                      </a:r>
                      <a:endParaRPr b="1" sz="1800">
                        <a:solidFill>
                          <a:srgbClr val="00669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</a:rPr>
                        <a:t>exemple</a:t>
                      </a:r>
                      <a:endParaRPr b="1" sz="1800">
                        <a:solidFill>
                          <a:srgbClr val="0066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768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Évènement</a:t>
                      </a:r>
                      <a:r>
                        <a:rPr lang="fr" sz="1200"/>
                        <a:t>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Évènement d’élément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highlight>
                            <a:srgbClr val="FFFFFF"/>
                          </a:highlight>
                        </a:rPr>
                        <a:t>Événement</a:t>
                      </a: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 de composant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11430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fr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button </a:t>
                      </a:r>
                      <a:r>
                        <a:rPr lang="fr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v-on:</a:t>
                      </a: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click=</a:t>
                      </a:r>
                      <a:r>
                        <a:rPr lang="fr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"onSave"</a:t>
                      </a: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&gt;&lt;/</a:t>
                      </a:r>
                      <a:r>
                        <a:rPr lang="fr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button&gt;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11430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fr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hero-detail </a:t>
                      </a:r>
                      <a:r>
                        <a:rPr lang="fr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v-on:</a:t>
                      </a: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deleted=</a:t>
                      </a:r>
                      <a:r>
                        <a:rPr lang="fr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"onDeleted(arg1,arg2,$event)"</a:t>
                      </a: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11430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4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4 : Afficher une personne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0" name="Google Shape;700;p124"/>
          <p:cNvSpPr/>
          <p:nvPr/>
        </p:nvSpPr>
        <p:spPr>
          <a:xfrm>
            <a:off x="330325" y="3343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124"/>
          <p:cNvSpPr txBox="1"/>
          <p:nvPr/>
        </p:nvSpPr>
        <p:spPr>
          <a:xfrm>
            <a:off x="330311" y="480650"/>
            <a:ext cx="10434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2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03" name="Google Shape;703;p124"/>
          <p:cNvSpPr txBox="1"/>
          <p:nvPr/>
        </p:nvSpPr>
        <p:spPr>
          <a:xfrm>
            <a:off x="153000" y="887775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localhost:8080/step04</a:t>
            </a:r>
            <a:endParaRPr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24"/>
          <p:cNvSpPr txBox="1"/>
          <p:nvPr/>
        </p:nvSpPr>
        <p:spPr>
          <a:xfrm>
            <a:off x="330300" y="1859275"/>
            <a:ext cx="83259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Créer un composant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Home.vue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pour afficher les détails d’une personne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80808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Utiliser les fichiers suivants comme exemple pour le contenu : 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src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/_static/home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.html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src/_static/home.css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src/_static/people.js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Utiliser les données de </a:t>
            </a: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people.js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dans le composant (l’importer)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Afficher ce nouveau composant dans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le composant App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5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4 : Afficher une personne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0" name="Google Shape;710;p125"/>
          <p:cNvSpPr/>
          <p:nvPr/>
        </p:nvSpPr>
        <p:spPr>
          <a:xfrm>
            <a:off x="330325" y="3343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25"/>
          <p:cNvSpPr txBox="1"/>
          <p:nvPr/>
        </p:nvSpPr>
        <p:spPr>
          <a:xfrm>
            <a:off x="330311" y="480650"/>
            <a:ext cx="10434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2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13" name="Google Shape;71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657" y="972530"/>
            <a:ext cx="7210688" cy="41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2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19" name="Google Shape;719;p126"/>
          <p:cNvSpPr txBox="1"/>
          <p:nvPr/>
        </p:nvSpPr>
        <p:spPr>
          <a:xfrm>
            <a:off x="2104200" y="1071750"/>
            <a:ext cx="49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localhost:8080/step04_solution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338" y="1158800"/>
            <a:ext cx="2776050" cy="277607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7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masque_photo.png" id="303" name="Google Shape;30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163" y="720150"/>
            <a:ext cx="3561649" cy="37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73"/>
          <p:cNvSpPr txBox="1"/>
          <p:nvPr/>
        </p:nvSpPr>
        <p:spPr>
          <a:xfrm>
            <a:off x="4336255" y="2386483"/>
            <a:ext cx="35271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rPr>
              <a:t>Cyril Balit</a:t>
            </a:r>
            <a:endParaRPr b="1" sz="3000">
              <a:solidFill>
                <a:srgbClr val="0B426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878787"/>
                </a:solidFill>
                <a:latin typeface="Montserrat"/>
                <a:ea typeface="Montserrat"/>
                <a:cs typeface="Montserrat"/>
                <a:sym typeface="Montserrat"/>
              </a:rPr>
              <a:t>CTO front</a:t>
            </a:r>
            <a:endParaRPr sz="1800">
              <a:solidFill>
                <a:srgbClr val="8787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878787"/>
                </a:solidFill>
                <a:latin typeface="Montserrat"/>
                <a:ea typeface="Montserrat"/>
                <a:cs typeface="Montserrat"/>
                <a:sym typeface="Montserrat"/>
              </a:rPr>
              <a:t>@cbalit</a:t>
            </a:r>
            <a:endParaRPr sz="1800">
              <a:solidFill>
                <a:srgbClr val="8787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6242" y="1496833"/>
            <a:ext cx="2038400" cy="7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3880" y="1991695"/>
            <a:ext cx="1083750" cy="11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73"/>
          <p:cNvSpPr txBox="1"/>
          <p:nvPr>
            <p:ph idx="4294967295"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Présentation</a:t>
            </a:r>
            <a:endParaRPr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7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Gestion des événements DOM</a:t>
            </a:r>
            <a:endParaRPr/>
          </a:p>
        </p:txBody>
      </p:sp>
      <p:sp>
        <p:nvSpPr>
          <p:cNvPr id="725" name="Google Shape;725;p127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28"/>
          <p:cNvSpPr txBox="1"/>
          <p:nvPr/>
        </p:nvSpPr>
        <p:spPr>
          <a:xfrm>
            <a:off x="135825" y="1125375"/>
            <a:ext cx="88380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Nom de l’événement précédé par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v-on:</a:t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Fait référence à une fonction définie dans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methods</a:t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Pour récupérer les détails de l’event : </a:t>
            </a:r>
            <a:r>
              <a:rPr b="1"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$event</a:t>
            </a:r>
            <a:endParaRPr b="1" i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28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Les événements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2" name="Google Shape;732;p128"/>
          <p:cNvSpPr txBox="1"/>
          <p:nvPr/>
        </p:nvSpPr>
        <p:spPr>
          <a:xfrm>
            <a:off x="5316200" y="2907050"/>
            <a:ext cx="39645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endParaRPr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v-on:click=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"onClick"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3872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3" name="Google Shape;733;p128"/>
          <p:cNvSpPr txBox="1"/>
          <p:nvPr/>
        </p:nvSpPr>
        <p:spPr>
          <a:xfrm>
            <a:off x="25175" y="2357225"/>
            <a:ext cx="5271900" cy="26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methods:{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fr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($event){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		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values = 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$event.target.value;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34" name="Google Shape;734;p128"/>
          <p:cNvCxnSpPr/>
          <p:nvPr/>
        </p:nvCxnSpPr>
        <p:spPr>
          <a:xfrm rot="10800000">
            <a:off x="5346225" y="3401475"/>
            <a:ext cx="1028700" cy="7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35" name="Google Shape;735;p12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9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5 : gérer un clic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1" name="Google Shape;741;p129"/>
          <p:cNvSpPr/>
          <p:nvPr/>
        </p:nvSpPr>
        <p:spPr>
          <a:xfrm>
            <a:off x="681125" y="3343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129"/>
          <p:cNvSpPr txBox="1"/>
          <p:nvPr/>
        </p:nvSpPr>
        <p:spPr>
          <a:xfrm>
            <a:off x="889915" y="480653"/>
            <a:ext cx="625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12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44" name="Google Shape;744;p129"/>
          <p:cNvSpPr txBox="1"/>
          <p:nvPr/>
        </p:nvSpPr>
        <p:spPr>
          <a:xfrm>
            <a:off x="330300" y="2153875"/>
            <a:ext cx="8325900" cy="27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Un bouton “random” a été ajouté da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ns le template du composant Home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Ajouter un clic sur ce bouton pour afficher une personne au hasard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exploiter le ta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bleau PEOPLE f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ourni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29"/>
          <p:cNvSpPr txBox="1"/>
          <p:nvPr/>
        </p:nvSpPr>
        <p:spPr>
          <a:xfrm>
            <a:off x="153000" y="92665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localhost:8080/step05</a:t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3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51" name="Google Shape;751;p130"/>
          <p:cNvSpPr txBox="1"/>
          <p:nvPr/>
        </p:nvSpPr>
        <p:spPr>
          <a:xfrm>
            <a:off x="2104200" y="1071750"/>
            <a:ext cx="49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localhost:8080/step05_solution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31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Communication Serveur</a:t>
            </a:r>
            <a:endParaRPr/>
          </a:p>
        </p:txBody>
      </p:sp>
      <p:sp>
        <p:nvSpPr>
          <p:cNvPr id="757" name="Google Shape;757;p131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32"/>
          <p:cNvSpPr txBox="1"/>
          <p:nvPr/>
        </p:nvSpPr>
        <p:spPr>
          <a:xfrm>
            <a:off x="1588500" y="1771500"/>
            <a:ext cx="59670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4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axios</a:t>
            </a:r>
            <a:r>
              <a:rPr lang="fr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24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fr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(url, options);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4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axios</a:t>
            </a:r>
            <a:r>
              <a:rPr lang="fr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.post(url, data, options);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4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axios</a:t>
            </a:r>
            <a:r>
              <a:rPr lang="fr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2400">
                <a:solidFill>
                  <a:srgbClr val="7A7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put</a:t>
            </a:r>
            <a:r>
              <a:rPr lang="fr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(url, data, options);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4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axios</a:t>
            </a:r>
            <a:r>
              <a:rPr lang="fr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2400">
                <a:solidFill>
                  <a:srgbClr val="7A7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fr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(url, options);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E4E4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3" name="Google Shape;763;p132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Usages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4" name="Google Shape;764;p13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65" name="Google Shape;765;p132"/>
          <p:cNvSpPr txBox="1"/>
          <p:nvPr/>
        </p:nvSpPr>
        <p:spPr>
          <a:xfrm>
            <a:off x="483350" y="1007888"/>
            <a:ext cx="7952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fr" sz="24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On utilise AXIOS. </a:t>
            </a:r>
            <a:r>
              <a:rPr lang="fr" sz="24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Les méthodes disponibles:</a:t>
            </a:r>
            <a:endParaRPr sz="24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32"/>
          <p:cNvSpPr txBox="1"/>
          <p:nvPr/>
        </p:nvSpPr>
        <p:spPr>
          <a:xfrm>
            <a:off x="2118500" y="4512025"/>
            <a:ext cx="58665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https://github.com/mzabriskie/axios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33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Gérer les retours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2" name="Google Shape;772;p13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3" name="Google Shape;773;p133"/>
          <p:cNvSpPr txBox="1"/>
          <p:nvPr/>
        </p:nvSpPr>
        <p:spPr>
          <a:xfrm>
            <a:off x="734775" y="1456950"/>
            <a:ext cx="7674300" cy="30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axios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(url, options)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</a:t>
            </a: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=&gt; {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fr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do something with </a:t>
            </a:r>
            <a:r>
              <a:rPr b="1" i="1" lang="fr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response.data</a:t>
            </a:r>
            <a:r>
              <a:rPr i="1" lang="fr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*/ 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.catch((error)=&gt; {</a:t>
            </a:r>
            <a:b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console.log(error);</a:t>
            </a:r>
            <a:b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});</a:t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34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6 : fini les données en dur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9" name="Google Shape;779;p134"/>
          <p:cNvSpPr/>
          <p:nvPr/>
        </p:nvSpPr>
        <p:spPr>
          <a:xfrm>
            <a:off x="681125" y="3343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134"/>
          <p:cNvSpPr txBox="1"/>
          <p:nvPr/>
        </p:nvSpPr>
        <p:spPr>
          <a:xfrm>
            <a:off x="889915" y="480653"/>
            <a:ext cx="625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13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82" name="Google Shape;782;p134"/>
          <p:cNvSpPr txBox="1"/>
          <p:nvPr/>
        </p:nvSpPr>
        <p:spPr>
          <a:xfrm>
            <a:off x="330300" y="1561625"/>
            <a:ext cx="8325900" cy="30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Un squelette de service à été ajouté dans le fichier service/PeopleService.js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Implémenter les méthodes fetch() et fetchRandom()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fetch(){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axios.get(BACKEND_URL)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.then(response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response.data)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2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GET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http://localhost:9000/api/peoples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retourne une collection de PEOPLE</a:t>
            </a:r>
            <a:endParaRPr/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GET </a:t>
            </a:r>
            <a:r>
              <a:rPr lang="fr" u="sng">
                <a:solidFill>
                  <a:schemeClr val="hlink"/>
                </a:solidFill>
                <a:hlinkClick r:id="rId4"/>
              </a:rPr>
              <a:t>http://localhost:9000/api/peoples/random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retourne une personne au hasard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Importer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ce service dans le composant Home pour l’utiliser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134"/>
          <p:cNvSpPr txBox="1"/>
          <p:nvPr/>
        </p:nvSpPr>
        <p:spPr>
          <a:xfrm>
            <a:off x="229200" y="69805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5"/>
              </a:rPr>
              <a:t>localhost:8080/step06</a:t>
            </a:r>
            <a:endParaRPr b="1" sz="24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Récupérer les personnes à partir du serveur</a:t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3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89" name="Google Shape;789;p135"/>
          <p:cNvSpPr txBox="1"/>
          <p:nvPr/>
        </p:nvSpPr>
        <p:spPr>
          <a:xfrm>
            <a:off x="2104200" y="1071750"/>
            <a:ext cx="49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localhost:8080/step06_solution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36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Navigation </a:t>
            </a:r>
            <a:endParaRPr/>
          </a:p>
        </p:txBody>
      </p:sp>
      <p:sp>
        <p:nvSpPr>
          <p:cNvPr id="795" name="Google Shape;795;p136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4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Slides de la formation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74"/>
          <p:cNvSpPr txBox="1"/>
          <p:nvPr/>
        </p:nvSpPr>
        <p:spPr>
          <a:xfrm>
            <a:off x="330300" y="1006400"/>
            <a:ext cx="83259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http://bit.ly/sfeir-vue</a:t>
            </a:r>
            <a:r>
              <a:rPr b="1" lang="fr" sz="4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js</a:t>
            </a:r>
            <a:r>
              <a:rPr b="1" lang="fr" sz="4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-200</a:t>
            </a:r>
            <a:endParaRPr b="1" sz="4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(accès restreint)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7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7"/>
          <p:cNvSpPr txBox="1"/>
          <p:nvPr/>
        </p:nvSpPr>
        <p:spPr>
          <a:xfrm>
            <a:off x="153000" y="155424"/>
            <a:ext cx="8838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fr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http://localhost:4200/#/home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1" name="Google Shape;801;p13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02" name="Google Shape;802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00" y="249834"/>
            <a:ext cx="8838000" cy="4893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3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08" name="Google Shape;808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00" y="249834"/>
            <a:ext cx="8838000" cy="489366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138"/>
          <p:cNvSpPr txBox="1"/>
          <p:nvPr/>
        </p:nvSpPr>
        <p:spPr>
          <a:xfrm>
            <a:off x="153000" y="155424"/>
            <a:ext cx="8838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fr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http://localhost:4200/#/people/5763cd4d979b62a209809160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3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15" name="Google Shape;815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00" y="242469"/>
            <a:ext cx="8838000" cy="4901031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39"/>
          <p:cNvSpPr txBox="1"/>
          <p:nvPr/>
        </p:nvSpPr>
        <p:spPr>
          <a:xfrm>
            <a:off x="153000" y="155424"/>
            <a:ext cx="8838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fr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http://localhost:4200/#/people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4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22" name="Google Shape;822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800" y="395848"/>
            <a:ext cx="6890401" cy="47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40"/>
          <p:cNvSpPr txBox="1"/>
          <p:nvPr/>
        </p:nvSpPr>
        <p:spPr>
          <a:xfrm>
            <a:off x="153000" y="155424"/>
            <a:ext cx="8838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fr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http://localhost:4200/#</a:t>
            </a:r>
            <a:r>
              <a:rPr lang="fr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/edit/5763cd4d979b62a209809160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41"/>
          <p:cNvSpPr txBox="1"/>
          <p:nvPr/>
        </p:nvSpPr>
        <p:spPr>
          <a:xfrm>
            <a:off x="153000" y="155424"/>
            <a:ext cx="8838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fr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http://localhost:4200/#/locator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9" name="Google Shape;829;p14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30" name="Google Shape;830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50" y="401500"/>
            <a:ext cx="8362899" cy="47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42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Configuration (simple)</a:t>
            </a:r>
            <a:endParaRPr/>
          </a:p>
        </p:txBody>
      </p:sp>
      <p:sp>
        <p:nvSpPr>
          <p:cNvPr id="836" name="Google Shape;836;p14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37" name="Google Shape;837;p142"/>
          <p:cNvSpPr txBox="1"/>
          <p:nvPr/>
        </p:nvSpPr>
        <p:spPr>
          <a:xfrm>
            <a:off x="330300" y="1183675"/>
            <a:ext cx="8325900" cy="3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path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 l’URL de route, peut contenir des zones dynamiques (ex: /people/:id)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name: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 nom de la route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component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 le composant associé à cette route (ex: PeopleComponent)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redirect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le path ou le name de la route vers laquelle rediriger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alias: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redirection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sans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changement d’URL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43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Configuration (avancée)</a:t>
            </a:r>
            <a:endParaRPr/>
          </a:p>
        </p:txBody>
      </p:sp>
      <p:sp>
        <p:nvSpPr>
          <p:cNvPr id="843" name="Google Shape;843;p14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44" name="Google Shape;844;p143"/>
          <p:cNvSpPr txBox="1"/>
          <p:nvPr/>
        </p:nvSpPr>
        <p:spPr>
          <a:xfrm>
            <a:off x="330300" y="1183675"/>
            <a:ext cx="5535000" cy="34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components map avec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 nom de l’emplacement dans lequel le composant doit s’afficher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meta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données associées à la route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children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 un tableau de définition des sous-routes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143"/>
          <p:cNvSpPr txBox="1"/>
          <p:nvPr/>
        </p:nvSpPr>
        <p:spPr>
          <a:xfrm>
            <a:off x="5747600" y="1039125"/>
            <a:ext cx="3248100" cy="392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routes: [</a:t>
            </a:r>
            <a:b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b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path: </a:t>
            </a:r>
            <a:r>
              <a:rPr lang="fr">
                <a:solidFill>
                  <a:srgbClr val="718C00"/>
                </a:solidFill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components: {</a:t>
            </a:r>
            <a:b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fr">
                <a:solidFill>
                  <a:srgbClr val="8959A8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: Foo,</a:t>
            </a:r>
            <a:b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a: Bar,</a:t>
            </a:r>
            <a:b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b: Baz</a:t>
            </a:r>
            <a:b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},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meta: {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requiresAuth: </a:t>
            </a:r>
            <a:r>
              <a:rPr lang="fr">
                <a:solidFill>
                  <a:srgbClr val="F5871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}]</a:t>
            </a:r>
            <a:endParaRPr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44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Guards</a:t>
            </a:r>
            <a:endParaRPr/>
          </a:p>
        </p:txBody>
      </p:sp>
      <p:sp>
        <p:nvSpPr>
          <p:cNvPr id="851" name="Google Shape;851;p14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52" name="Google Shape;852;p144"/>
          <p:cNvSpPr txBox="1"/>
          <p:nvPr/>
        </p:nvSpPr>
        <p:spPr>
          <a:xfrm>
            <a:off x="177900" y="1031275"/>
            <a:ext cx="5535000" cy="39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Intervenir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avant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ou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après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un changement de route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Global sur le router (toutes les routes)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beforeEach, afterEach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Au niveau d’une route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Au niveau du composant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Prend en argument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to: route cible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from: route précédente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next: function à invoquer en lui passant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rien (ok)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 path= redirection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false: arrêt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44"/>
          <p:cNvSpPr txBox="1"/>
          <p:nvPr/>
        </p:nvSpPr>
        <p:spPr>
          <a:xfrm>
            <a:off x="5496875" y="353325"/>
            <a:ext cx="3498900" cy="459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router.</a:t>
            </a:r>
            <a:r>
              <a:rPr b="1"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beforeEach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((to, </a:t>
            </a:r>
            <a:r>
              <a:rPr lang="fr" sz="1200">
                <a:solidFill>
                  <a:srgbClr val="8959A8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next) =&gt; {</a:t>
            </a:r>
            <a:b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200">
                <a:solidFill>
                  <a:srgbClr val="8E908C"/>
                </a:solidFill>
                <a:latin typeface="Consolas"/>
                <a:ea typeface="Consolas"/>
                <a:cs typeface="Consolas"/>
                <a:sym typeface="Consolas"/>
              </a:rPr>
              <a:t>// ...</a:t>
            </a:r>
            <a:b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routes: [{</a:t>
            </a:r>
            <a:b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path: </a:t>
            </a:r>
            <a:r>
              <a:rPr lang="fr" sz="1200">
                <a:solidFill>
                  <a:srgbClr val="718C00"/>
                </a:solidFill>
                <a:latin typeface="Consolas"/>
                <a:ea typeface="Consolas"/>
                <a:cs typeface="Consolas"/>
                <a:sym typeface="Consolas"/>
              </a:rPr>
              <a:t>'/foo'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component: Foo,</a:t>
            </a:r>
            <a:b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beforeEnter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:(to, </a:t>
            </a:r>
            <a:r>
              <a:rPr lang="fr" sz="1200">
                <a:solidFill>
                  <a:srgbClr val="8959A8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next) =&gt; {</a:t>
            </a:r>
            <a:b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fr" sz="1200">
                <a:solidFill>
                  <a:srgbClr val="8E908C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fr" sz="1200">
                <a:solidFill>
                  <a:srgbClr val="8E908C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}]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8959A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Foo = {</a:t>
            </a:r>
            <a:b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template: </a:t>
            </a:r>
            <a:r>
              <a:rPr lang="fr" sz="1200">
                <a:solidFill>
                  <a:srgbClr val="718C00"/>
                </a:solidFill>
                <a:latin typeface="Consolas"/>
                <a:ea typeface="Consolas"/>
                <a:cs typeface="Consolas"/>
                <a:sym typeface="Consolas"/>
              </a:rPr>
              <a:t>`...`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beforeRouteEnter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(to, </a:t>
            </a:r>
            <a:r>
              <a:rPr lang="fr" sz="1200">
                <a:solidFill>
                  <a:srgbClr val="8959A8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next) {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45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Configuration</a:t>
            </a:r>
            <a:r>
              <a:rPr lang="fr"/>
              <a:t> simple</a:t>
            </a:r>
            <a:endParaRPr/>
          </a:p>
        </p:txBody>
      </p:sp>
      <p:sp>
        <p:nvSpPr>
          <p:cNvPr id="859" name="Google Shape;859;p14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60" name="Google Shape;860;p145"/>
          <p:cNvSpPr txBox="1"/>
          <p:nvPr/>
        </p:nvSpPr>
        <p:spPr>
          <a:xfrm>
            <a:off x="716400" y="863250"/>
            <a:ext cx="7659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VueRouter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'vue-router'</a:t>
            </a:r>
            <a:endParaRPr sz="12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9558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Home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'./Home.vue'</a:t>
            </a:r>
            <a:endParaRPr sz="12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Update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'./Update.vue'</a:t>
            </a:r>
            <a:endParaRPr sz="12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9558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routes = [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{name: </a:t>
            </a:r>
            <a:r>
              <a:rPr lang="fr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'home'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path: </a:t>
            </a:r>
            <a:r>
              <a:rPr lang="fr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'/home'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component: Home},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{name: </a:t>
            </a:r>
            <a:r>
              <a:rPr lang="fr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'edit'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path: </a:t>
            </a:r>
            <a:r>
              <a:rPr lang="fr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'/edit/:id'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component: Update},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{path: </a:t>
            </a:r>
            <a:r>
              <a:rPr lang="fr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redirect: </a:t>
            </a:r>
            <a:r>
              <a:rPr lang="fr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'/home'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b="1"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b="1"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VueRouter({routes})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1" name="Google Shape;861;p145"/>
          <p:cNvSpPr txBox="1"/>
          <p:nvPr/>
        </p:nvSpPr>
        <p:spPr>
          <a:xfrm>
            <a:off x="1475775" y="4779175"/>
            <a:ext cx="54027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hlink"/>
                </a:solidFill>
                <a:hlinkClick r:id="rId3"/>
              </a:rPr>
              <a:t>https://github.com/vuejs/vue-router/blob/dev/examples/route-matching/app.js</a:t>
            </a:r>
            <a:endParaRPr sz="1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46"/>
          <p:cNvSpPr txBox="1"/>
          <p:nvPr>
            <p:ph type="title"/>
          </p:nvPr>
        </p:nvSpPr>
        <p:spPr>
          <a:xfrm>
            <a:off x="152400" y="49525"/>
            <a:ext cx="87873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Définition au niveau de l’instance</a:t>
            </a:r>
            <a:endParaRPr/>
          </a:p>
        </p:txBody>
      </p:sp>
      <p:sp>
        <p:nvSpPr>
          <p:cNvPr id="867" name="Google Shape;867;p14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68" name="Google Shape;868;p146"/>
          <p:cNvSpPr txBox="1"/>
          <p:nvPr/>
        </p:nvSpPr>
        <p:spPr>
          <a:xfrm>
            <a:off x="324300" y="844800"/>
            <a:ext cx="8495400" cy="3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VueRouter 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'vue-router'</a:t>
            </a:r>
            <a:endParaRPr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'./views/router.js'</a:t>
            </a:r>
            <a:endParaRPr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Vue.use(VueRouter)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9558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Vue({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el: </a:t>
            </a:r>
            <a:r>
              <a:rPr lang="fr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'#app'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render: h 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h(App)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5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Déroulement de la formation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75"/>
          <p:cNvSpPr txBox="1"/>
          <p:nvPr/>
        </p:nvSpPr>
        <p:spPr>
          <a:xfrm>
            <a:off x="330300" y="1006400"/>
            <a:ext cx="83259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Github de la formation</a:t>
            </a:r>
            <a:endParaRPr b="1" sz="4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4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https://github.com/Sfeir/vuejs-200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7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7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Stratégie de navigations</a:t>
            </a:r>
            <a:endParaRPr/>
          </a:p>
        </p:txBody>
      </p:sp>
      <p:sp>
        <p:nvSpPr>
          <p:cNvPr id="874" name="Google Shape;874;p14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75" name="Google Shape;875;p147"/>
          <p:cNvSpPr txBox="1"/>
          <p:nvPr/>
        </p:nvSpPr>
        <p:spPr>
          <a:xfrm>
            <a:off x="330300" y="743300"/>
            <a:ext cx="8325900" cy="23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Par “Hash”:Par défaut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ex: localhost/#/people/1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Par “Path”: Mode HTML5 et pushState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ex: localhost/people/1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attention implique une règle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côté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serveur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147"/>
          <p:cNvSpPr txBox="1"/>
          <p:nvPr/>
        </p:nvSpPr>
        <p:spPr>
          <a:xfrm>
            <a:off x="1383200" y="3025525"/>
            <a:ext cx="47361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8959A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router = </a:t>
            </a:r>
            <a:r>
              <a:rPr lang="fr">
                <a:solidFill>
                  <a:srgbClr val="8959A8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VueRouter({</a:t>
            </a:r>
            <a:b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mode: </a:t>
            </a:r>
            <a:r>
              <a:rPr lang="fr">
                <a:solidFill>
                  <a:srgbClr val="718C00"/>
                </a:solidFill>
                <a:latin typeface="Consolas"/>
                <a:ea typeface="Consolas"/>
                <a:cs typeface="Consolas"/>
                <a:sym typeface="Consolas"/>
              </a:rPr>
              <a:t>'history'</a:t>
            </a:r>
            <a: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routes: [...]</a:t>
            </a:r>
            <a:b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  <a:endParaRPr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48"/>
          <p:cNvSpPr txBox="1"/>
          <p:nvPr/>
        </p:nvSpPr>
        <p:spPr>
          <a:xfrm>
            <a:off x="4452250" y="1797400"/>
            <a:ext cx="4619700" cy="95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beforeRouteEnter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: function(route,from, next){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route.params.id</a:t>
            </a:r>
            <a:b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2" name="Google Shape;882;p148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dans un composant : les paramètres</a:t>
            </a:r>
            <a:endParaRPr/>
          </a:p>
        </p:txBody>
      </p:sp>
      <p:sp>
        <p:nvSpPr>
          <p:cNvPr id="883" name="Google Shape;883;p14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84" name="Google Shape;884;p148"/>
          <p:cNvSpPr txBox="1"/>
          <p:nvPr/>
        </p:nvSpPr>
        <p:spPr>
          <a:xfrm>
            <a:off x="25500" y="1183675"/>
            <a:ext cx="3806700" cy="23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Pour les routes dynamiques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référence $route.params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guard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props au composant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réutilisable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testable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48"/>
          <p:cNvSpPr txBox="1"/>
          <p:nvPr/>
        </p:nvSpPr>
        <p:spPr>
          <a:xfrm>
            <a:off x="4452250" y="686325"/>
            <a:ext cx="4619700" cy="95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template: </a:t>
            </a:r>
            <a:r>
              <a:rPr lang="fr" sz="1200">
                <a:solidFill>
                  <a:srgbClr val="718C00"/>
                </a:solidFill>
                <a:latin typeface="Consolas"/>
                <a:ea typeface="Consolas"/>
                <a:cs typeface="Consolas"/>
                <a:sym typeface="Consolas"/>
              </a:rPr>
              <a:t>'&lt;div&gt;User {{ </a:t>
            </a:r>
            <a:r>
              <a:rPr b="1" lang="fr" sz="1200">
                <a:solidFill>
                  <a:srgbClr val="718C00"/>
                </a:solidFill>
                <a:latin typeface="Consolas"/>
                <a:ea typeface="Consolas"/>
                <a:cs typeface="Consolas"/>
                <a:sym typeface="Consolas"/>
              </a:rPr>
              <a:t>$route.params.id</a:t>
            </a:r>
            <a:r>
              <a:rPr lang="fr" sz="1200">
                <a:solidFill>
                  <a:srgbClr val="718C00"/>
                </a:solidFill>
                <a:latin typeface="Consolas"/>
                <a:ea typeface="Consolas"/>
                <a:cs typeface="Consolas"/>
                <a:sym typeface="Consolas"/>
              </a:rPr>
              <a:t> }}&lt;/div&gt;'</a:t>
            </a:r>
            <a:b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6" name="Google Shape;886;p148"/>
          <p:cNvSpPr txBox="1"/>
          <p:nvPr/>
        </p:nvSpPr>
        <p:spPr>
          <a:xfrm>
            <a:off x="4452250" y="2908475"/>
            <a:ext cx="4619700" cy="198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props: [</a:t>
            </a:r>
            <a:r>
              <a:rPr lang="fr" sz="1200">
                <a:solidFill>
                  <a:srgbClr val="718C00"/>
                </a:solidFill>
                <a:latin typeface="Consolas"/>
                <a:ea typeface="Consolas"/>
                <a:cs typeface="Consolas"/>
                <a:sym typeface="Consolas"/>
              </a:rPr>
              <a:t>'id'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b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//In route configuration</a:t>
            </a:r>
            <a:endParaRPr sz="12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{ path: </a:t>
            </a:r>
            <a:r>
              <a:rPr lang="fr" sz="1200">
                <a:solidFill>
                  <a:srgbClr val="718C00"/>
                </a:solidFill>
                <a:latin typeface="Consolas"/>
                <a:ea typeface="Consolas"/>
                <a:cs typeface="Consolas"/>
                <a:sym typeface="Consolas"/>
              </a:rPr>
              <a:t>'/path/:id'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… , </a:t>
            </a:r>
            <a:r>
              <a:rPr b="1"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props: </a:t>
            </a:r>
            <a:r>
              <a:rPr b="1" lang="fr" sz="1200">
                <a:solidFill>
                  <a:srgbClr val="F5871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b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49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dans un composant : navigation</a:t>
            </a:r>
            <a:endParaRPr/>
          </a:p>
        </p:txBody>
      </p:sp>
      <p:sp>
        <p:nvSpPr>
          <p:cNvPr id="892" name="Google Shape;892;p14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93" name="Google Shape;893;p149"/>
          <p:cNvSpPr txBox="1"/>
          <p:nvPr/>
        </p:nvSpPr>
        <p:spPr>
          <a:xfrm>
            <a:off x="330300" y="772550"/>
            <a:ext cx="4782600" cy="42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récupération du router configuré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push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router.push('home')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router.push({ path: 'home' })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router.push({ name: 'user', params: { userId: 123 }})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router.push({ path: 'register', query: { plan: 'private' }})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replace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remplacer l’url courante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go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(n): avancer ou reculer dans l’historique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149"/>
          <p:cNvSpPr txBox="1"/>
          <p:nvPr/>
        </p:nvSpPr>
        <p:spPr>
          <a:xfrm>
            <a:off x="5489100" y="962925"/>
            <a:ext cx="3506700" cy="346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router 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'./router.js'</a:t>
            </a:r>
            <a:endParaRPr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1955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methods: {</a:t>
            </a:r>
            <a:endParaRPr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goBack: 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fr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 () {</a:t>
            </a:r>
            <a:endParaRPr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router.go(-1);</a:t>
            </a:r>
            <a:endParaRPr b="1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50"/>
          <p:cNvSpPr txBox="1"/>
          <p:nvPr>
            <p:ph type="title"/>
          </p:nvPr>
        </p:nvSpPr>
        <p:spPr>
          <a:xfrm>
            <a:off x="762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dans un composant : HTML</a:t>
            </a:r>
            <a:endParaRPr/>
          </a:p>
        </p:txBody>
      </p:sp>
      <p:sp>
        <p:nvSpPr>
          <p:cNvPr id="900" name="Google Shape;900;p15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01" name="Google Shape;901;p150"/>
          <p:cNvSpPr txBox="1"/>
          <p:nvPr/>
        </p:nvSpPr>
        <p:spPr>
          <a:xfrm>
            <a:off x="357500" y="985050"/>
            <a:ext cx="8695200" cy="3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router-link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</a:t>
            </a:r>
            <a:r>
              <a:rPr lang="fr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="{ name: </a:t>
            </a:r>
            <a:r>
              <a:rPr lang="fr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'edit'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params: { id: person.id }}"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&lt;md-icon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"md-accent"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mode_edit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&lt;/md-icon&gt;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&lt;/router-link&gt;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&lt;section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&lt;router-view&gt;&lt;/router-view&gt;</a:t>
            </a:r>
            <a:endParaRPr b="1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&lt;/section&gt;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51"/>
          <p:cNvSpPr txBox="1"/>
          <p:nvPr/>
        </p:nvSpPr>
        <p:spPr>
          <a:xfrm>
            <a:off x="153000" y="1881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7 : une navigation côté client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7" name="Google Shape;907;p151"/>
          <p:cNvSpPr/>
          <p:nvPr/>
        </p:nvSpPr>
        <p:spPr>
          <a:xfrm>
            <a:off x="305525" y="18810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151"/>
          <p:cNvSpPr txBox="1"/>
          <p:nvPr/>
        </p:nvSpPr>
        <p:spPr>
          <a:xfrm>
            <a:off x="514315" y="334353"/>
            <a:ext cx="625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15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10" name="Google Shape;910;p151"/>
          <p:cNvSpPr txBox="1"/>
          <p:nvPr/>
        </p:nvSpPr>
        <p:spPr>
          <a:xfrm>
            <a:off x="153000" y="1076013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localhost:8080/step07</a:t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151"/>
          <p:cNvSpPr txBox="1"/>
          <p:nvPr/>
        </p:nvSpPr>
        <p:spPr>
          <a:xfrm>
            <a:off x="305525" y="1657525"/>
            <a:ext cx="8325900" cy="27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Compléter le fichier 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src/views/router.js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avec la configuration des routes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Mettre à jour le fichier </a:t>
            </a: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src/main.js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Importer et utiliser le routeur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Mettre à jour le template du composant App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Utiliser le 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&lt;router-view&gt;&lt;/router-view&gt;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dans le fichier App.vue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 strike="sngStrike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5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17" name="Google Shape;917;p152"/>
          <p:cNvSpPr txBox="1"/>
          <p:nvPr/>
        </p:nvSpPr>
        <p:spPr>
          <a:xfrm>
            <a:off x="2104200" y="1071750"/>
            <a:ext cx="49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localhost:8080/step07_solution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53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Ajoutons des fonctionnalités </a:t>
            </a:r>
            <a:endParaRPr/>
          </a:p>
        </p:txBody>
      </p:sp>
      <p:sp>
        <p:nvSpPr>
          <p:cNvPr id="923" name="Google Shape;923;p153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54"/>
          <p:cNvSpPr txBox="1"/>
          <p:nvPr/>
        </p:nvSpPr>
        <p:spPr>
          <a:xfrm>
            <a:off x="364425" y="1353975"/>
            <a:ext cx="8838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Peut itérer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sur: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un tableau, un objet, un nombre, une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chaîne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peut utiliser l’opérateur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ou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génère un template par élément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b="1" i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key, value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154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Itérer sur une collection avec v-for</a:t>
            </a:r>
            <a:endParaRPr b="1" sz="22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0" name="Google Shape;930;p154"/>
          <p:cNvSpPr txBox="1"/>
          <p:nvPr/>
        </p:nvSpPr>
        <p:spPr>
          <a:xfrm>
            <a:off x="135825" y="2967375"/>
            <a:ext cx="4357200" cy="1469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v-f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fruit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,index)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in fruits"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{{ index }} : {{ fruit.name }}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&lt;/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80808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1" name="Google Shape;931;p15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32" name="Google Shape;932;p154"/>
          <p:cNvSpPr txBox="1"/>
          <p:nvPr/>
        </p:nvSpPr>
        <p:spPr>
          <a:xfrm>
            <a:off x="4616625" y="2967375"/>
            <a:ext cx="4357200" cy="1469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v-for=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"(key,value) of myobject"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{{ key }} : {{ value }}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&lt;/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80808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55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8 : Répéter les personnes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8" name="Google Shape;938;p155"/>
          <p:cNvSpPr/>
          <p:nvPr/>
        </p:nvSpPr>
        <p:spPr>
          <a:xfrm>
            <a:off x="330325" y="3343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55"/>
          <p:cNvSpPr txBox="1"/>
          <p:nvPr/>
        </p:nvSpPr>
        <p:spPr>
          <a:xfrm>
            <a:off x="330311" y="480650"/>
            <a:ext cx="10434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15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41" name="Google Shape;941;p155"/>
          <p:cNvSpPr txBox="1"/>
          <p:nvPr/>
        </p:nvSpPr>
        <p:spPr>
          <a:xfrm>
            <a:off x="153000" y="887775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localhost:8080/step08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Afficher la liste des personnes en utilisant la directive </a:t>
            </a:r>
            <a:r>
              <a:rPr lang="fr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v-f</a:t>
            </a:r>
            <a:r>
              <a:rPr lang="fr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155"/>
          <p:cNvSpPr txBox="1"/>
          <p:nvPr/>
        </p:nvSpPr>
        <p:spPr>
          <a:xfrm>
            <a:off x="330300" y="1865075"/>
            <a:ext cx="83259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Créer un composant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People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pour afficher la liste des personnes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Lui associer une route 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#/people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accessible depuis le lien  (en haut dans la toolbar)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Pour la liste vous pouvez répéter le contenus du composant Home: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HTML+CSS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note: il est inutile de copier le bouton “random”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Nous verrons comment améliorer cela lors de la prochaine question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5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48" name="Google Shape;948;p156"/>
          <p:cNvSpPr txBox="1"/>
          <p:nvPr/>
        </p:nvSpPr>
        <p:spPr>
          <a:xfrm>
            <a:off x="2104200" y="1071750"/>
            <a:ext cx="49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localhost:8080/step08_solution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27" name="Google Shape;32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112"/>
            <a:ext cx="9143998" cy="5049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7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Communication entre composants</a:t>
            </a:r>
            <a:endParaRPr/>
          </a:p>
        </p:txBody>
      </p:sp>
      <p:sp>
        <p:nvSpPr>
          <p:cNvPr id="954" name="Google Shape;954;p157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58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15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61" name="Google Shape;961;p158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Composant : event and props</a:t>
            </a:r>
            <a:endParaRPr/>
          </a:p>
        </p:txBody>
      </p:sp>
      <p:pic>
        <p:nvPicPr>
          <p:cNvPr id="962" name="Google Shape;962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250" y="1005625"/>
            <a:ext cx="4687506" cy="38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59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15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69" name="Google Shape;969;p159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props</a:t>
            </a:r>
            <a:endParaRPr/>
          </a:p>
        </p:txBody>
      </p:sp>
      <p:sp>
        <p:nvSpPr>
          <p:cNvPr id="970" name="Google Shape;970;p159"/>
          <p:cNvSpPr txBox="1"/>
          <p:nvPr/>
        </p:nvSpPr>
        <p:spPr>
          <a:xfrm>
            <a:off x="0" y="1116338"/>
            <a:ext cx="43440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Passées dans la propriété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props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camelCase vs kebab-case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Tableau de chaînes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 de la propriété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159"/>
          <p:cNvSpPr txBox="1"/>
          <p:nvPr/>
        </p:nvSpPr>
        <p:spPr>
          <a:xfrm>
            <a:off x="4615025" y="1201775"/>
            <a:ext cx="4269300" cy="1654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export default {</a:t>
            </a:r>
            <a:endParaRPr>
              <a:solidFill>
                <a:srgbClr val="B3B3B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props: [</a:t>
            </a:r>
            <a:r>
              <a:rPr lang="fr">
                <a:solidFill>
                  <a:srgbClr val="42B983"/>
                </a:solidFill>
                <a:latin typeface="Verdana"/>
                <a:ea typeface="Verdana"/>
                <a:cs typeface="Verdana"/>
                <a:sym typeface="Verdana"/>
              </a:rPr>
              <a:t>'message'</a:t>
            </a: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],</a:t>
            </a:r>
            <a:endParaRPr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 template: </a:t>
            </a:r>
            <a:r>
              <a:rPr lang="fr">
                <a:solidFill>
                  <a:srgbClr val="42B983"/>
                </a:solidFill>
                <a:latin typeface="Verdana"/>
                <a:ea typeface="Verdana"/>
                <a:cs typeface="Verdana"/>
                <a:sym typeface="Verdana"/>
              </a:rPr>
              <a:t>'&lt;span&gt;{{ message }}&lt;/span&gt;'</a:t>
            </a:r>
            <a:endParaRPr>
              <a:solidFill>
                <a:srgbClr val="42B98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})</a:t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159"/>
          <p:cNvSpPr txBox="1"/>
          <p:nvPr/>
        </p:nvSpPr>
        <p:spPr>
          <a:xfrm>
            <a:off x="490200" y="3537950"/>
            <a:ext cx="86538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6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my-child </a:t>
            </a:r>
            <a:r>
              <a:rPr lang="fr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message=</a:t>
            </a:r>
            <a:r>
              <a:rPr lang="fr" sz="1600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fr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fr" sz="16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my-child</a:t>
            </a:r>
            <a:r>
              <a:rPr lang="fr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my-child</a:t>
            </a:r>
            <a:r>
              <a:rPr lang="fr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v-bind:</a:t>
            </a:r>
            <a:r>
              <a:rPr lang="fr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fr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6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"myMessage"</a:t>
            </a:r>
            <a:r>
              <a:rPr lang="fr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fr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my-child</a:t>
            </a:r>
            <a:r>
              <a:rPr lang="fr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0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16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79" name="Google Shape;979;p160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props avec contraintes</a:t>
            </a:r>
            <a:endParaRPr/>
          </a:p>
        </p:txBody>
      </p:sp>
      <p:sp>
        <p:nvSpPr>
          <p:cNvPr id="980" name="Google Shape;980;p160"/>
          <p:cNvSpPr txBox="1"/>
          <p:nvPr/>
        </p:nvSpPr>
        <p:spPr>
          <a:xfrm>
            <a:off x="0" y="1116350"/>
            <a:ext cx="31512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 de la prop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contraintes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required 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validateur custom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160"/>
          <p:cNvSpPr txBox="1"/>
          <p:nvPr/>
        </p:nvSpPr>
        <p:spPr>
          <a:xfrm>
            <a:off x="2674175" y="835850"/>
            <a:ext cx="2844900" cy="415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props: {</a:t>
            </a:r>
            <a:endParaRPr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propA: </a:t>
            </a:r>
            <a:r>
              <a:rPr lang="fr">
                <a:solidFill>
                  <a:srgbClr val="42B983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propB: [</a:t>
            </a:r>
            <a:r>
              <a:rPr lang="fr">
                <a:solidFill>
                  <a:srgbClr val="42B98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>
                <a:solidFill>
                  <a:srgbClr val="42B983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endParaRPr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propC: {</a:t>
            </a:r>
            <a:endParaRPr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  type: </a:t>
            </a:r>
            <a:r>
              <a:rPr lang="fr">
                <a:solidFill>
                  <a:srgbClr val="42B983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  required: </a:t>
            </a:r>
            <a:r>
              <a:rPr lang="fr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>
              <a:solidFill>
                <a:srgbClr val="AE81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},</a:t>
            </a:r>
            <a:endParaRPr>
              <a:solidFill>
                <a:srgbClr val="B3B3B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propD: {</a:t>
            </a:r>
            <a:endParaRPr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  type: </a:t>
            </a:r>
            <a:r>
              <a:rPr lang="fr">
                <a:solidFill>
                  <a:srgbClr val="42B983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  default: </a:t>
            </a:r>
            <a:r>
              <a:rPr lang="fr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endParaRPr>
              <a:solidFill>
                <a:srgbClr val="AE81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},</a:t>
            </a:r>
            <a:endParaRPr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2" name="Google Shape;982;p160"/>
          <p:cNvSpPr txBox="1"/>
          <p:nvPr/>
        </p:nvSpPr>
        <p:spPr>
          <a:xfrm>
            <a:off x="5519075" y="835850"/>
            <a:ext cx="3624900" cy="415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props: {</a:t>
            </a:r>
            <a:endParaRPr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propE: {</a:t>
            </a:r>
            <a:endParaRPr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  type: </a:t>
            </a:r>
            <a:r>
              <a:rPr lang="fr">
                <a:solidFill>
                  <a:srgbClr val="42B983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  default: </a:t>
            </a:r>
            <a:r>
              <a:rPr lang="fr">
                <a:solidFill>
                  <a:srgbClr val="0092D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() {</a:t>
            </a:r>
            <a:endParaRPr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E9690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{ message: </a:t>
            </a:r>
            <a:r>
              <a:rPr lang="fr">
                <a:solidFill>
                  <a:srgbClr val="42B983"/>
                </a:solidFill>
                <a:latin typeface="Consolas"/>
                <a:ea typeface="Consolas"/>
                <a:cs typeface="Consolas"/>
                <a:sym typeface="Consolas"/>
              </a:rPr>
              <a:t>'hello'</a:t>
            </a: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endParaRPr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  }</a:t>
            </a:r>
            <a:endParaRPr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},</a:t>
            </a:r>
            <a:endParaRPr>
              <a:solidFill>
                <a:srgbClr val="B3B3B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propF: {</a:t>
            </a:r>
            <a:endParaRPr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  validator: </a:t>
            </a:r>
            <a:r>
              <a:rPr lang="fr">
                <a:solidFill>
                  <a:srgbClr val="0092D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(value) {</a:t>
            </a:r>
            <a:endParaRPr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E9690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value &gt; </a:t>
            </a:r>
            <a:r>
              <a:rPr lang="fr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>
              <a:solidFill>
                <a:srgbClr val="AE81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  }</a:t>
            </a:r>
            <a:endParaRPr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61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16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89" name="Google Shape;989;p161"/>
          <p:cNvSpPr txBox="1"/>
          <p:nvPr/>
        </p:nvSpPr>
        <p:spPr>
          <a:xfrm>
            <a:off x="0" y="1116350"/>
            <a:ext cx="89397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 composant enfant dispatch avec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this.$emit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 composant parent écoute avec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v-on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@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161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events</a:t>
            </a:r>
            <a:endParaRPr/>
          </a:p>
        </p:txBody>
      </p:sp>
      <p:sp>
        <p:nvSpPr>
          <p:cNvPr id="991" name="Google Shape;991;p161"/>
          <p:cNvSpPr txBox="1"/>
          <p:nvPr/>
        </p:nvSpPr>
        <p:spPr>
          <a:xfrm>
            <a:off x="152400" y="2029375"/>
            <a:ext cx="4269300" cy="221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IN CHILD</a:t>
            </a:r>
            <a:endParaRPr b="1">
              <a:solidFill>
                <a:srgbClr val="B3B3B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methods: {</a:t>
            </a:r>
            <a:endParaRPr sz="1450"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doSomething: </a:t>
            </a:r>
            <a:r>
              <a:rPr lang="fr" sz="1450">
                <a:solidFill>
                  <a:srgbClr val="0092D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fr" sz="1450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() {</a:t>
            </a:r>
            <a:endParaRPr sz="1450">
              <a:solidFill>
                <a:srgbClr val="AE81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fr" sz="1450">
                <a:solidFill>
                  <a:srgbClr val="E9690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 sz="1450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.$emit(</a:t>
            </a:r>
            <a:r>
              <a:rPr lang="fr">
                <a:solidFill>
                  <a:srgbClr val="42B983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fr" sz="1450">
                <a:solidFill>
                  <a:srgbClr val="42B983"/>
                </a:solidFill>
                <a:latin typeface="Consolas"/>
                <a:ea typeface="Consolas"/>
                <a:cs typeface="Consolas"/>
                <a:sym typeface="Consolas"/>
              </a:rPr>
              <a:t>custom</a:t>
            </a:r>
            <a:r>
              <a:rPr lang="fr">
                <a:solidFill>
                  <a:srgbClr val="42B983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fr" sz="1450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, this.data)</a:t>
            </a:r>
            <a:endParaRPr sz="1450"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450"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50"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2" name="Google Shape;992;p161"/>
          <p:cNvSpPr txBox="1"/>
          <p:nvPr/>
        </p:nvSpPr>
        <p:spPr>
          <a:xfrm>
            <a:off x="4538825" y="2029375"/>
            <a:ext cx="4487700" cy="221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rPr>
              <a:t>IN PARENT</a:t>
            </a:r>
            <a:endParaRPr b="1">
              <a:solidFill>
                <a:srgbClr val="52525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template: </a:t>
            </a:r>
            <a:r>
              <a:rPr lang="fr">
                <a:solidFill>
                  <a:srgbClr val="42B983"/>
                </a:solidFill>
                <a:latin typeface="Consolas"/>
                <a:ea typeface="Consolas"/>
                <a:cs typeface="Consolas"/>
                <a:sym typeface="Consolas"/>
              </a:rPr>
              <a:t>'&lt;my-child </a:t>
            </a:r>
            <a:r>
              <a:rPr b="1" lang="fr">
                <a:solidFill>
                  <a:srgbClr val="42B983"/>
                </a:solidFill>
                <a:latin typeface="Consolas"/>
                <a:ea typeface="Consolas"/>
                <a:cs typeface="Consolas"/>
                <a:sym typeface="Consolas"/>
              </a:rPr>
              <a:t>v-on:custom=”onCustom”</a:t>
            </a:r>
            <a:r>
              <a:rPr lang="fr">
                <a:solidFill>
                  <a:srgbClr val="42B983"/>
                </a:solidFill>
                <a:latin typeface="Consolas"/>
                <a:ea typeface="Consolas"/>
                <a:cs typeface="Consolas"/>
                <a:sym typeface="Consolas"/>
              </a:rPr>
              <a:t>&gt;&lt;/my-child&gt;'</a:t>
            </a:r>
            <a:endParaRPr b="1"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methods: {</a:t>
            </a:r>
            <a:endParaRPr sz="1450"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  onCustom: </a:t>
            </a:r>
            <a:r>
              <a:rPr lang="fr" sz="1450">
                <a:solidFill>
                  <a:srgbClr val="0092DB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fr" sz="1450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(data) {}</a:t>
            </a:r>
            <a:endParaRPr sz="1450"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50"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2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9 : Réutilisation des composants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8" name="Google Shape;998;p162"/>
          <p:cNvSpPr/>
          <p:nvPr/>
        </p:nvSpPr>
        <p:spPr>
          <a:xfrm>
            <a:off x="330325" y="533775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62"/>
          <p:cNvSpPr txBox="1"/>
          <p:nvPr/>
        </p:nvSpPr>
        <p:spPr>
          <a:xfrm>
            <a:off x="330311" y="680075"/>
            <a:ext cx="10434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16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01" name="Google Shape;1001;p162"/>
          <p:cNvSpPr txBox="1"/>
          <p:nvPr/>
        </p:nvSpPr>
        <p:spPr>
          <a:xfrm>
            <a:off x="153000" y="887775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localhost:8080/step09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Créer un composant pur pour éviter la duplication</a:t>
            </a:r>
            <a:endParaRPr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162"/>
          <p:cNvSpPr txBox="1"/>
          <p:nvPr/>
        </p:nvSpPr>
        <p:spPr>
          <a:xfrm>
            <a:off x="330300" y="1865075"/>
            <a:ext cx="83259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Créer un composant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CardPanel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qui affichera les détails d’une personne</a:t>
            </a:r>
            <a:endParaRPr sz="1800">
              <a:solidFill>
                <a:srgbClr val="080808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note: Ce composant sera créé dans le répertoire</a:t>
            </a: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1800">
              <a:solidFill>
                <a:srgbClr val="080808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car il sera utilisé à plusieurs endroits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Y transférer les contenus HTML et CSS dupliqués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Faire en sorte que les composants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Home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et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People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l’utilisent comme cela: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&lt;sfeir-card :person=</a:t>
            </a:r>
            <a:r>
              <a:rPr b="1" lang="fr" sz="1800">
                <a:solidFill>
                  <a:srgbClr val="FF0076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"person"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&gt;&lt;/sfeir-card&gt;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6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08" name="Google Shape;1008;p163"/>
          <p:cNvSpPr txBox="1"/>
          <p:nvPr/>
        </p:nvSpPr>
        <p:spPr>
          <a:xfrm>
            <a:off x="2104200" y="1071750"/>
            <a:ext cx="49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localhost:8080/step09_solution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64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4" name="Google Shape;1014;p164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10 : supprimer une personne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5" name="Google Shape;1015;p164"/>
          <p:cNvSpPr/>
          <p:nvPr/>
        </p:nvSpPr>
        <p:spPr>
          <a:xfrm>
            <a:off x="512750" y="4638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64"/>
          <p:cNvSpPr txBox="1"/>
          <p:nvPr/>
        </p:nvSpPr>
        <p:spPr>
          <a:xfrm>
            <a:off x="512736" y="610150"/>
            <a:ext cx="10434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16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8" name="Google Shape;1018;p164"/>
          <p:cNvSpPr txBox="1"/>
          <p:nvPr/>
        </p:nvSpPr>
        <p:spPr>
          <a:xfrm>
            <a:off x="558900" y="1821350"/>
            <a:ext cx="8325900" cy="30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Ajouter un événement clic sur le bouton de suppression dans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CardPanel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Propager l’événement</a:t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l’événement devra s’appeler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personDelete</a:t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astuce : utiliser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$emit</a:t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dans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People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supprimer l’élément de la liste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dans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Home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changer de card (comme le random)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L’API à utiliser est celle-ci: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DELETE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http://localhost:9000/api/peoples/:id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retourne une collection de personnes à jour</a:t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164"/>
          <p:cNvSpPr txBox="1"/>
          <p:nvPr/>
        </p:nvSpPr>
        <p:spPr>
          <a:xfrm>
            <a:off x="76800" y="811575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localhost:8080/step10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Créer un composant pour pour éviter la duplication</a:t>
            </a:r>
            <a:endParaRPr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6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25" name="Google Shape;1025;p165"/>
          <p:cNvSpPr txBox="1"/>
          <p:nvPr/>
        </p:nvSpPr>
        <p:spPr>
          <a:xfrm>
            <a:off x="2104200" y="1071750"/>
            <a:ext cx="493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localhost:8080/step10_solution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66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1" name="Google Shape;1031;p166"/>
          <p:cNvSpPr txBox="1"/>
          <p:nvPr>
            <p:ph type="title"/>
          </p:nvPr>
        </p:nvSpPr>
        <p:spPr>
          <a:xfrm>
            <a:off x="1229750" y="3543125"/>
            <a:ext cx="64290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Si vous appréciez la formation, Envoyez un Tweet !</a:t>
            </a:r>
            <a:endParaRPr sz="1800"/>
          </a:p>
        </p:txBody>
      </p:sp>
      <p:sp>
        <p:nvSpPr>
          <p:cNvPr id="1032" name="Google Shape;1032;p166"/>
          <p:cNvSpPr txBox="1"/>
          <p:nvPr>
            <p:ph type="title"/>
          </p:nvPr>
        </p:nvSpPr>
        <p:spPr>
          <a:xfrm>
            <a:off x="1357500" y="4027025"/>
            <a:ext cx="70389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#sfeirschool #vuejs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/>
              <a:t>@sfeir @</a:t>
            </a:r>
            <a:r>
              <a:rPr lang="fr"/>
              <a:t>cbalit</a:t>
            </a:r>
            <a:endParaRPr/>
          </a:p>
        </p:txBody>
      </p:sp>
      <p:grpSp>
        <p:nvGrpSpPr>
          <p:cNvPr id="1033" name="Google Shape;1033;p166"/>
          <p:cNvGrpSpPr/>
          <p:nvPr/>
        </p:nvGrpSpPr>
        <p:grpSpPr>
          <a:xfrm>
            <a:off x="2865400" y="1043400"/>
            <a:ext cx="3028200" cy="2206025"/>
            <a:chOff x="130775" y="1408350"/>
            <a:chExt cx="3028200" cy="2206025"/>
          </a:xfrm>
        </p:grpSpPr>
        <p:pic>
          <p:nvPicPr>
            <p:cNvPr descr="school_Badge_blanc.png" id="1034" name="Google Shape;1034;p1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3226" y="1408350"/>
              <a:ext cx="2663301" cy="220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5" name="Google Shape;1035;p166"/>
            <p:cNvSpPr txBox="1"/>
            <p:nvPr/>
          </p:nvSpPr>
          <p:spPr>
            <a:xfrm>
              <a:off x="130775" y="2088060"/>
              <a:ext cx="30282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>
                  <a:solidFill>
                    <a:srgbClr val="A31E1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VUE.JS</a:t>
              </a:r>
              <a:endParaRPr b="1" sz="1800">
                <a:solidFill>
                  <a:srgbClr val="A31E1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036" name="Google Shape;1036;p166"/>
          <p:cNvPicPr preferRelativeResize="0"/>
          <p:nvPr/>
        </p:nvPicPr>
        <p:blipFill rotWithShape="1">
          <a:blip r:embed="rId4">
            <a:alphaModFix/>
          </a:blip>
          <a:srcRect b="28548" l="30078" r="30449" t="32558"/>
          <a:stretch/>
        </p:blipFill>
        <p:spPr>
          <a:xfrm>
            <a:off x="4122225" y="209150"/>
            <a:ext cx="644050" cy="6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feir Schoo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feir Schoo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feir Schoo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feir Schoo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